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06" r:id="rId2"/>
    <p:sldId id="353" r:id="rId3"/>
    <p:sldId id="411" r:id="rId4"/>
    <p:sldId id="351" r:id="rId5"/>
    <p:sldId id="356" r:id="rId6"/>
    <p:sldId id="382" r:id="rId7"/>
    <p:sldId id="423" r:id="rId8"/>
    <p:sldId id="424" r:id="rId9"/>
    <p:sldId id="422" r:id="rId10"/>
    <p:sldId id="352" r:id="rId11"/>
    <p:sldId id="414" r:id="rId12"/>
    <p:sldId id="415" r:id="rId13"/>
    <p:sldId id="419" r:id="rId14"/>
    <p:sldId id="420" r:id="rId15"/>
    <p:sldId id="421" r:id="rId16"/>
    <p:sldId id="362" r:id="rId17"/>
    <p:sldId id="261" r:id="rId18"/>
    <p:sldId id="282" r:id="rId19"/>
    <p:sldId id="302" r:id="rId20"/>
    <p:sldId id="425" r:id="rId21"/>
    <p:sldId id="284" r:id="rId22"/>
    <p:sldId id="285" r:id="rId23"/>
    <p:sldId id="276" r:id="rId24"/>
    <p:sldId id="426" r:id="rId25"/>
    <p:sldId id="390" r:id="rId26"/>
    <p:sldId id="408" r:id="rId27"/>
    <p:sldId id="275" r:id="rId28"/>
    <p:sldId id="413" r:id="rId29"/>
    <p:sldId id="358" r:id="rId30"/>
    <p:sldId id="371" r:id="rId31"/>
    <p:sldId id="412"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4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1431" autoAdjust="0"/>
  </p:normalViewPr>
  <p:slideViewPr>
    <p:cSldViewPr snapToGrid="0">
      <p:cViewPr varScale="1">
        <p:scale>
          <a:sx n="112" d="100"/>
          <a:sy n="112"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D0745-62D1-4977-9001-58B9F0D1487F}" type="datetimeFigureOut">
              <a:rPr lang="de-DE" smtClean="0"/>
              <a:t>14.09.23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Edit master text format</a:t>
            </a:r>
          </a:p>
          <a:p>
            <a:pPr lvl="1"/>
            <a:r>
              <a:rPr lang="de-DE"/>
              <a:t>Second level</a:t>
            </a:r>
          </a:p>
          <a:p>
            <a:pPr lvl="2"/>
            <a:r>
              <a:rPr lang="de-DE"/>
              <a:t>Third level</a:t>
            </a:r>
          </a:p>
          <a:p>
            <a:pPr lvl="3"/>
            <a:r>
              <a:rPr lang="de-DE"/>
              <a:t>Fourth level</a:t>
            </a:r>
          </a:p>
          <a:p>
            <a:pPr lvl="4"/>
            <a:r>
              <a:rPr lang="de-DE"/>
              <a:t>Fifth level</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F6736-418E-4199-8AF2-9237F061A28D}" type="slidenum">
              <a:rPr lang="de-DE" smtClean="0"/>
              <a:t>‹#›</a:t>
            </a:fld>
            <a:endParaRPr lang="de-DE"/>
          </a:p>
        </p:txBody>
      </p:sp>
    </p:spTree>
    <p:extLst>
      <p:ext uri="{BB962C8B-B14F-4D97-AF65-F5344CB8AC3E}">
        <p14:creationId xmlns:p14="http://schemas.microsoft.com/office/powerpoint/2010/main" val="294883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0EF6736-418E-4199-8AF2-9237F061A28D}" type="slidenum">
              <a:rPr lang="de-DE" smtClean="0"/>
              <a:t>1</a:t>
            </a:fld>
            <a:endParaRPr lang="de-DE"/>
          </a:p>
        </p:txBody>
      </p:sp>
    </p:spTree>
    <p:extLst>
      <p:ext uri="{BB962C8B-B14F-4D97-AF65-F5344CB8AC3E}">
        <p14:creationId xmlns:p14="http://schemas.microsoft.com/office/powerpoint/2010/main" val="312642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87AE3-5D9D-4F67-8213-BF80BAFDFA6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DDB660B-15C4-4418-9909-4DFEE4703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6580D17-FF3B-4DAD-8835-6DFBECD99EC6}"/>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5" name="Fußzeilenplatzhalter 4">
            <a:extLst>
              <a:ext uri="{FF2B5EF4-FFF2-40B4-BE49-F238E27FC236}">
                <a16:creationId xmlns:a16="http://schemas.microsoft.com/office/drawing/2014/main" id="{DF5A8902-DDF0-4CF7-87F6-EF03A1FAA2A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3391F4-C6E0-4B28-91F6-A1058A770C7C}"/>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69326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226D9-9E43-4390-92AF-9105DC6B69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D2F9F4F-4C7A-4759-940E-4EB5905CBA5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8A1268-D4B1-4F54-A97F-483D9CDBAD8E}"/>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5" name="Fußzeilenplatzhalter 4">
            <a:extLst>
              <a:ext uri="{FF2B5EF4-FFF2-40B4-BE49-F238E27FC236}">
                <a16:creationId xmlns:a16="http://schemas.microsoft.com/office/drawing/2014/main" id="{DFB44496-A25D-4250-A179-975979DB2B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93B66E-31C1-4475-BD4A-9C7A4B535C72}"/>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115189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A65DA2B-055B-4E8E-8AA1-1EE559EC85F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9515F7E-38EA-444C-9930-3C58E0817AA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D73ACBB-A30C-44D4-969D-ACD2662A08F7}"/>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5" name="Fußzeilenplatzhalter 4">
            <a:extLst>
              <a:ext uri="{FF2B5EF4-FFF2-40B4-BE49-F238E27FC236}">
                <a16:creationId xmlns:a16="http://schemas.microsoft.com/office/drawing/2014/main" id="{791DFF66-DDC4-4687-A2FF-17ABD7586BC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EE137F-34DB-401F-9E43-57BFCA2844DE}"/>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19949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B78DE-25E6-4A0E-8FD1-AC9736ECEC7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5E607B9-CE73-48FE-977F-0E42C4F98F8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2359358-5411-4A9D-868F-44DA544FBD26}"/>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5" name="Fußzeilenplatzhalter 4">
            <a:extLst>
              <a:ext uri="{FF2B5EF4-FFF2-40B4-BE49-F238E27FC236}">
                <a16:creationId xmlns:a16="http://schemas.microsoft.com/office/drawing/2014/main" id="{A7DC95C6-4F1C-499A-9D2B-4F81F9B65A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4D3D89-AF1B-475B-ABAA-F2827047DA91}"/>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308017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0A9EC-99ED-4320-A687-A1DD55927E9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D7E58A4-19E0-4689-811E-DD5F7C148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EF4607B-E4C6-4D04-8623-56A23542BB3C}"/>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5" name="Fußzeilenplatzhalter 4">
            <a:extLst>
              <a:ext uri="{FF2B5EF4-FFF2-40B4-BE49-F238E27FC236}">
                <a16:creationId xmlns:a16="http://schemas.microsoft.com/office/drawing/2014/main" id="{904B02D7-506B-4EE6-B33A-9CD6FBC727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133CB1-29E5-4BCE-8ED8-DE73F76A4BD3}"/>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241374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72075-702F-48BC-B519-190210043A1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255D769-EEE6-44D5-9652-BBE8059A945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5AA92C-D369-4EFD-BAD2-8875F05233C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2ECCDEA-D1E7-41CE-A106-235C9EF629AD}"/>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6" name="Fußzeilenplatzhalter 5">
            <a:extLst>
              <a:ext uri="{FF2B5EF4-FFF2-40B4-BE49-F238E27FC236}">
                <a16:creationId xmlns:a16="http://schemas.microsoft.com/office/drawing/2014/main" id="{9DF28232-7840-477E-992B-2C9DF0C99CD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F825E4-68BB-4A3D-B90C-7EA483558B1C}"/>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12553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29EE0-C9BB-49E8-9726-FF61C6F3D6F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0AE73AF-0F9D-4042-B1BD-DEE445829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0E29CC3-9DDC-4E8C-9570-0724966C3A3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8F93BC3-A2D6-4D22-81CF-3454D022C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26BC9B6-DA8F-42F8-BC4F-C2880317232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116C14F-2F0B-4EA5-BD5C-E14E6A501012}"/>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8" name="Fußzeilenplatzhalter 7">
            <a:extLst>
              <a:ext uri="{FF2B5EF4-FFF2-40B4-BE49-F238E27FC236}">
                <a16:creationId xmlns:a16="http://schemas.microsoft.com/office/drawing/2014/main" id="{6FE7BF31-A08F-4692-990E-F86A26619EC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591A4B7-056B-41FB-957E-ED70E3DC9ECF}"/>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157120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A7137-9FA8-4658-BF30-6070940AF64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497A7ED-D30D-444B-97DD-4FF9B186FDE0}"/>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4" name="Fußzeilenplatzhalter 3">
            <a:extLst>
              <a:ext uri="{FF2B5EF4-FFF2-40B4-BE49-F238E27FC236}">
                <a16:creationId xmlns:a16="http://schemas.microsoft.com/office/drawing/2014/main" id="{792E0B8A-0127-439C-B1EC-025696C5213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2B0E55D-B850-4FB0-8E18-CF532640C238}"/>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19073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108D054-8F6E-4AF6-98D9-AFE4CBFFC1A7}"/>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3" name="Fußzeilenplatzhalter 2">
            <a:extLst>
              <a:ext uri="{FF2B5EF4-FFF2-40B4-BE49-F238E27FC236}">
                <a16:creationId xmlns:a16="http://schemas.microsoft.com/office/drawing/2014/main" id="{F3C4A91A-1E64-4064-8E4F-B7CEA3C16B9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0F2FA70-0DE1-4A16-BED6-E9797AB24E17}"/>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298175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8679B-1DC9-450D-B71E-FEF5B3424EE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582AB61-594B-4DA4-A527-2FD24E28B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75104BE-72D2-4B43-B03B-231BDDDC2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93391B-EC11-456F-AD06-2BB1BB64B4EB}"/>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6" name="Fußzeilenplatzhalter 5">
            <a:extLst>
              <a:ext uri="{FF2B5EF4-FFF2-40B4-BE49-F238E27FC236}">
                <a16:creationId xmlns:a16="http://schemas.microsoft.com/office/drawing/2014/main" id="{595C6E87-3591-4875-A495-6B49EBA6783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FD64E22-7B6A-486E-88D0-4AC53E20888C}"/>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150056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C6920-C899-4A76-A1A3-51DBB87B54B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4C08E66-8D0F-4705-BCD8-BD5120E1F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6268E51-CD0A-45B9-9E73-1F85C6658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CD0039F-0FBC-4034-A31C-21C35D4EDD0B}"/>
              </a:ext>
            </a:extLst>
          </p:cNvPr>
          <p:cNvSpPr>
            <a:spLocks noGrp="1"/>
          </p:cNvSpPr>
          <p:nvPr>
            <p:ph type="dt" sz="half" idx="10"/>
          </p:nvPr>
        </p:nvSpPr>
        <p:spPr/>
        <p:txBody>
          <a:bodyPr/>
          <a:lstStyle/>
          <a:p>
            <a:fld id="{F9812DD7-F4F7-46F8-9BFE-4AE4C241470F}" type="datetimeFigureOut">
              <a:rPr lang="de-DE" smtClean="0"/>
              <a:t>14.09.23</a:t>
            </a:fld>
            <a:endParaRPr lang="de-DE"/>
          </a:p>
        </p:txBody>
      </p:sp>
      <p:sp>
        <p:nvSpPr>
          <p:cNvPr id="6" name="Fußzeilenplatzhalter 5">
            <a:extLst>
              <a:ext uri="{FF2B5EF4-FFF2-40B4-BE49-F238E27FC236}">
                <a16:creationId xmlns:a16="http://schemas.microsoft.com/office/drawing/2014/main" id="{E26048B8-C869-4168-B1A2-A063F7D4A8D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654C40F-0F71-48EC-848E-ED3BAC5274A6}"/>
              </a:ext>
            </a:extLst>
          </p:cNvPr>
          <p:cNvSpPr>
            <a:spLocks noGrp="1"/>
          </p:cNvSpPr>
          <p:nvPr>
            <p:ph type="sldNum" sz="quarter" idx="12"/>
          </p:nvPr>
        </p:nvSpPr>
        <p:spPr/>
        <p:txBody>
          <a:bodyPr/>
          <a:lstStyle/>
          <a:p>
            <a:fld id="{5750C8AA-2F5B-489C-970E-2FD500B49465}" type="slidenum">
              <a:rPr lang="de-DE" smtClean="0"/>
              <a:t>‹#›</a:t>
            </a:fld>
            <a:endParaRPr lang="de-DE"/>
          </a:p>
        </p:txBody>
      </p:sp>
    </p:spTree>
    <p:extLst>
      <p:ext uri="{BB962C8B-B14F-4D97-AF65-F5344CB8AC3E}">
        <p14:creationId xmlns:p14="http://schemas.microsoft.com/office/powerpoint/2010/main" val="288564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64888C4-7D55-4751-9DC6-B78CEDC3D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Edit master title format</a:t>
            </a:r>
          </a:p>
        </p:txBody>
      </p:sp>
      <p:sp>
        <p:nvSpPr>
          <p:cNvPr id="3" name="Textplatzhalter 2">
            <a:extLst>
              <a:ext uri="{FF2B5EF4-FFF2-40B4-BE49-F238E27FC236}">
                <a16:creationId xmlns:a16="http://schemas.microsoft.com/office/drawing/2014/main" id="{8E28004E-8331-4FB7-9D6E-36DA371ED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Edit master text format</a:t>
            </a:r>
          </a:p>
          <a:p>
            <a:pPr lvl="1"/>
            <a:r>
              <a:rPr lang="de-DE"/>
              <a:t>Second level</a:t>
            </a:r>
          </a:p>
          <a:p>
            <a:pPr lvl="2"/>
            <a:r>
              <a:rPr lang="de-DE"/>
              <a:t>Third level</a:t>
            </a:r>
          </a:p>
          <a:p>
            <a:pPr lvl="3"/>
            <a:r>
              <a:rPr lang="de-DE"/>
              <a:t>Fourth level</a:t>
            </a:r>
          </a:p>
          <a:p>
            <a:pPr lvl="4"/>
            <a:r>
              <a:rPr lang="de-DE"/>
              <a:t>Fifth level</a:t>
            </a:r>
          </a:p>
        </p:txBody>
      </p:sp>
      <p:sp>
        <p:nvSpPr>
          <p:cNvPr id="4" name="Datumsplatzhalter 3">
            <a:extLst>
              <a:ext uri="{FF2B5EF4-FFF2-40B4-BE49-F238E27FC236}">
                <a16:creationId xmlns:a16="http://schemas.microsoft.com/office/drawing/2014/main" id="{E9FD0BA9-78BB-4CE0-81F1-6276968CB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12DD7-F4F7-46F8-9BFE-4AE4C241470F}" type="datetimeFigureOut">
              <a:rPr lang="de-DE" smtClean="0"/>
              <a:t>14.09.23</a:t>
            </a:fld>
            <a:endParaRPr lang="de-DE"/>
          </a:p>
        </p:txBody>
      </p:sp>
      <p:sp>
        <p:nvSpPr>
          <p:cNvPr id="5" name="Fußzeilenplatzhalter 4">
            <a:extLst>
              <a:ext uri="{FF2B5EF4-FFF2-40B4-BE49-F238E27FC236}">
                <a16:creationId xmlns:a16="http://schemas.microsoft.com/office/drawing/2014/main" id="{2D2E31EB-923E-4C19-96EB-93267B520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F2BBF54-B1A7-488B-9798-A0587FCD5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0C8AA-2F5B-489C-970E-2FD500B49465}" type="slidenum">
              <a:rPr lang="de-DE" smtClean="0"/>
              <a:t>‹#›</a:t>
            </a:fld>
            <a:endParaRPr lang="de-DE"/>
          </a:p>
        </p:txBody>
      </p:sp>
    </p:spTree>
    <p:extLst>
      <p:ext uri="{BB962C8B-B14F-4D97-AF65-F5344CB8AC3E}">
        <p14:creationId xmlns:p14="http://schemas.microsoft.com/office/powerpoint/2010/main" val="1671523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Währung, Bargeld, Geld enthält.&#10;&#10;Automatisch generierte Beschreibung">
            <a:extLst>
              <a:ext uri="{FF2B5EF4-FFF2-40B4-BE49-F238E27FC236}">
                <a16:creationId xmlns:a16="http://schemas.microsoft.com/office/drawing/2014/main" id="{7099E736-7EEC-51C3-F2E1-C2196790F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9416">
            <a:off x="3679746" y="3138571"/>
            <a:ext cx="4548724" cy="4132047"/>
          </a:xfrm>
          <a:prstGeom prst="rect">
            <a:avLst/>
          </a:prstGeom>
        </p:spPr>
      </p:pic>
      <p:sp>
        <p:nvSpPr>
          <p:cNvPr id="12" name="Textfeld 11">
            <a:extLst>
              <a:ext uri="{FF2B5EF4-FFF2-40B4-BE49-F238E27FC236}">
                <a16:creationId xmlns:a16="http://schemas.microsoft.com/office/drawing/2014/main" id="{160821B9-11E0-4D9C-5CB7-12FF30A7F44E}"/>
              </a:ext>
            </a:extLst>
          </p:cNvPr>
          <p:cNvSpPr txBox="1"/>
          <p:nvPr/>
        </p:nvSpPr>
        <p:spPr>
          <a:xfrm>
            <a:off x="1158470" y="3165960"/>
            <a:ext cx="9591279" cy="1323439"/>
          </a:xfrm>
          <a:prstGeom prst="rect">
            <a:avLst/>
          </a:prstGeom>
          <a:noFill/>
        </p:spPr>
        <p:txBody>
          <a:bodyPr wrap="none" rtlCol="0">
            <a:spAutoFit/>
          </a:bodyPr>
          <a:lstStyle/>
          <a:p>
            <a:pPr algn="ctr"/>
            <a:r>
              <a:rPr lang="de-DE" sz="4000" b="1" dirty="0">
                <a:solidFill>
                  <a:srgbClr val="002060"/>
                </a:solidFill>
              </a:rPr>
              <a:t>The ingenious concept without investment risk</a:t>
            </a:r>
          </a:p>
          <a:p>
            <a:pPr algn="ctr"/>
            <a:r>
              <a:rPr lang="de-DE" sz="4000" b="1" dirty="0">
                <a:solidFill>
                  <a:srgbClr val="002060"/>
                </a:solidFill>
              </a:rPr>
              <a:t>with the world's best marketing plan</a:t>
            </a:r>
          </a:p>
        </p:txBody>
      </p:sp>
      <p:pic>
        <p:nvPicPr>
          <p:cNvPr id="2" name="Grafik 1">
            <a:extLst>
              <a:ext uri="{FF2B5EF4-FFF2-40B4-BE49-F238E27FC236}">
                <a16:creationId xmlns:a16="http://schemas.microsoft.com/office/drawing/2014/main" id="{AC1141A6-9B3D-3809-D4FA-489FA712E9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14264" y="522232"/>
            <a:ext cx="5077403" cy="2338640"/>
          </a:xfrm>
          <a:prstGeom prst="rect">
            <a:avLst/>
          </a:prstGeom>
        </p:spPr>
      </p:pic>
    </p:spTree>
    <p:extLst>
      <p:ext uri="{BB962C8B-B14F-4D97-AF65-F5344CB8AC3E}">
        <p14:creationId xmlns:p14="http://schemas.microsoft.com/office/powerpoint/2010/main" val="1337609566"/>
      </p:ext>
    </p:extLst>
  </p:cSld>
  <p:clrMapOvr>
    <a:masterClrMapping/>
  </p:clrMapOvr>
  <mc:AlternateContent xmlns:mc="http://schemas.openxmlformats.org/markup-compatibility/2006" xmlns:p14="http://schemas.microsoft.com/office/powerpoint/2010/main">
    <mc:Choice Requires="p14">
      <p:transition spd="slow" p14:dur="2000" advTm="9765"/>
    </mc:Choice>
    <mc:Fallback xmlns="" xmlns:a16="http://schemas.microsoft.com/office/drawing/2014/main" xmlns:a14="http://schemas.microsoft.com/office/drawing/2010/main">
      <p:transition spd="slow" advTm="97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B746A5-8F6E-E776-DEB5-AAB0D56C72A3}"/>
              </a:ext>
            </a:extLst>
          </p:cNvPr>
          <p:cNvSpPr txBox="1"/>
          <p:nvPr/>
        </p:nvSpPr>
        <p:spPr>
          <a:xfrm>
            <a:off x="3398514" y="515216"/>
            <a:ext cx="5394972" cy="595932"/>
          </a:xfrm>
          <a:prstGeom prst="rect">
            <a:avLst/>
          </a:prstGeom>
          <a:noFill/>
        </p:spPr>
        <p:txBody>
          <a:bodyPr wrap="square">
            <a:spAutoFit/>
          </a:bodyPr>
          <a:lstStyle/>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What is DeFi-Staking</a:t>
            </a:r>
            <a:r>
              <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6" name="Textfeld 15">
            <a:extLst>
              <a:ext uri="{FF2B5EF4-FFF2-40B4-BE49-F238E27FC236}">
                <a16:creationId xmlns:a16="http://schemas.microsoft.com/office/drawing/2014/main" id="{78FDBA6E-A18A-0A29-B508-C62EABC5D87E}"/>
              </a:ext>
            </a:extLst>
          </p:cNvPr>
          <p:cNvSpPr txBox="1"/>
          <p:nvPr/>
        </p:nvSpPr>
        <p:spPr>
          <a:xfrm>
            <a:off x="2973037" y="2051308"/>
            <a:ext cx="6924778" cy="3600986"/>
          </a:xfrm>
          <a:prstGeom prst="rect">
            <a:avLst/>
          </a:prstGeom>
          <a:noFill/>
        </p:spPr>
        <p:txBody>
          <a:bodyPr wrap="square" rtlCol="0">
            <a:spAutoFit/>
          </a:bodyPr>
          <a:lstStyle/>
          <a:p>
            <a:pPr algn="just"/>
            <a:r>
              <a:rPr lang="de-DE" sz="2800" b="1" dirty="0">
                <a:solidFill>
                  <a:srgbClr val="002060"/>
                </a:solidFill>
              </a:rPr>
              <a:t>Decentralized Finance Staking </a:t>
            </a:r>
          </a:p>
          <a:p>
            <a:pPr algn="just"/>
            <a:r>
              <a:rPr lang="de-DE" sz="2000" dirty="0">
                <a:solidFill>
                  <a:srgbClr val="002060"/>
                </a:solidFill>
              </a:rPr>
              <a:t>Those who engage in staking thus support a blockchain network in complying with the consensus mechanism </a:t>
            </a:r>
            <a:r>
              <a:rPr lang="de-DE" sz="800" i="1" dirty="0">
                <a:solidFill>
                  <a:srgbClr val="002060"/>
                </a:solidFill>
              </a:rPr>
              <a:t>(</a:t>
            </a:r>
            <a:r>
              <a:rPr lang="de-DE" sz="800" b="0" i="1" dirty="0">
                <a:solidFill>
                  <a:srgbClr val="002060"/>
                </a:solidFill>
                <a:effectLst/>
                <a:latin typeface="arial" panose="020B0604020202020204" pitchFamily="34" charset="0"/>
              </a:rPr>
              <a:t>In blockchain systems, the consensus mechanism defines the way in which blocks are generated and inserted into the blockchain) </a:t>
            </a:r>
            <a:r>
              <a:rPr lang="de-DE" sz="2000" dirty="0">
                <a:solidFill>
                  <a:srgbClr val="002060"/>
                </a:solidFill>
              </a:rPr>
              <a:t>As a reward for this protection of the network, one receives "staking rewards", i.e. returns on the stake. Especially for investors with a longer-term horizon, this is a good way to generate passive income.</a:t>
            </a:r>
          </a:p>
          <a:p>
            <a:pPr algn="just"/>
            <a:endParaRPr lang="de-DE" sz="2000" dirty="0">
              <a:solidFill>
                <a:srgbClr val="002060"/>
              </a:solidFill>
            </a:endParaRPr>
          </a:p>
          <a:p>
            <a:pPr algn="just"/>
            <a:r>
              <a:rPr lang="de-DE" sz="2000" dirty="0">
                <a:solidFill>
                  <a:srgbClr val="002060"/>
                </a:solidFill>
              </a:rPr>
              <a:t>DeFi-Staking is the modern savings book - but much more lucrative, because </a:t>
            </a:r>
            <a:r>
              <a:rPr lang="de-DE" sz="2000" dirty="0" err="1">
                <a:solidFill>
                  <a:srgbClr val="002060"/>
                </a:solidFill>
              </a:rPr>
              <a:t>daily</a:t>
            </a:r>
            <a:r>
              <a:rPr lang="de-DE" sz="2000" dirty="0">
                <a:solidFill>
                  <a:srgbClr val="002060"/>
                </a:solidFill>
              </a:rPr>
              <a:t> </a:t>
            </a:r>
            <a:r>
              <a:rPr lang="de-DE" sz="2000" dirty="0" err="1">
                <a:solidFill>
                  <a:srgbClr val="002060"/>
                </a:solidFill>
              </a:rPr>
              <a:t>compensation</a:t>
            </a:r>
            <a:r>
              <a:rPr lang="de-DE" sz="2000" dirty="0">
                <a:solidFill>
                  <a:srgbClr val="002060"/>
                </a:solidFill>
              </a:rPr>
              <a:t>/rewards of 0.01% to 0.3% are quite possible with Staking.</a:t>
            </a:r>
          </a:p>
        </p:txBody>
      </p:sp>
      <p:pic>
        <p:nvPicPr>
          <p:cNvPr id="18" name="Picture 2">
            <a:extLst>
              <a:ext uri="{FF2B5EF4-FFF2-40B4-BE49-F238E27FC236}">
                <a16:creationId xmlns:a16="http://schemas.microsoft.com/office/drawing/2014/main" id="{D299D3A5-8F39-C754-C66E-E635A64DD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63538" y="304344"/>
            <a:ext cx="2729269" cy="153521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BEEA8077-C8C2-D10E-79DD-0D1482A667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Tree>
    <p:custDataLst>
      <p:tags r:id="rId1"/>
    </p:custDataLst>
    <p:extLst>
      <p:ext uri="{BB962C8B-B14F-4D97-AF65-F5344CB8AC3E}">
        <p14:creationId xmlns:p14="http://schemas.microsoft.com/office/powerpoint/2010/main" val="1000864530"/>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D4379F4-9496-5C45-1EFF-9A160ED5E0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6" name="Textfeld 5">
            <a:extLst>
              <a:ext uri="{FF2B5EF4-FFF2-40B4-BE49-F238E27FC236}">
                <a16:creationId xmlns:a16="http://schemas.microsoft.com/office/drawing/2014/main" id="{C6309E4F-BD3B-D716-3AC5-A6D8E52550EA}"/>
              </a:ext>
            </a:extLst>
          </p:cNvPr>
          <p:cNvSpPr txBox="1"/>
          <p:nvPr/>
        </p:nvSpPr>
        <p:spPr>
          <a:xfrm>
            <a:off x="0" y="1238269"/>
            <a:ext cx="3284483" cy="338554"/>
          </a:xfrm>
          <a:prstGeom prst="rect">
            <a:avLst/>
          </a:prstGeom>
          <a:noFill/>
        </p:spPr>
        <p:txBody>
          <a:bodyPr wrap="square">
            <a:spAutoFit/>
          </a:bodyPr>
          <a:lstStyle/>
          <a:p>
            <a:pPr algn="ctr">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DeFi Hybrid 36</a:t>
            </a:r>
            <a:endParaRPr lang="de-DE" sz="1600" b="1" u="sng"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feld 7">
            <a:extLst>
              <a:ext uri="{FF2B5EF4-FFF2-40B4-BE49-F238E27FC236}">
                <a16:creationId xmlns:a16="http://schemas.microsoft.com/office/drawing/2014/main" id="{5CF28023-9469-E743-E6E1-8BCF26523B0A}"/>
              </a:ext>
            </a:extLst>
          </p:cNvPr>
          <p:cNvSpPr txBox="1"/>
          <p:nvPr/>
        </p:nvSpPr>
        <p:spPr>
          <a:xfrm>
            <a:off x="6252037" y="1212898"/>
            <a:ext cx="2959083" cy="336631"/>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DeFi Hybrid 60</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feld 8">
            <a:extLst>
              <a:ext uri="{FF2B5EF4-FFF2-40B4-BE49-F238E27FC236}">
                <a16:creationId xmlns:a16="http://schemas.microsoft.com/office/drawing/2014/main" id="{B1D08777-9106-FD7A-EF95-A120F87E3E9D}"/>
              </a:ext>
            </a:extLst>
          </p:cNvPr>
          <p:cNvSpPr txBox="1"/>
          <p:nvPr/>
        </p:nvSpPr>
        <p:spPr>
          <a:xfrm>
            <a:off x="4489671" y="399953"/>
            <a:ext cx="3331402" cy="461665"/>
          </a:xfrm>
          <a:prstGeom prst="rect">
            <a:avLst/>
          </a:prstGeom>
          <a:noFill/>
        </p:spPr>
        <p:txBody>
          <a:bodyPr wrap="square">
            <a:spAutoFit/>
          </a:bodyPr>
          <a:lstStyle/>
          <a:p>
            <a:pPr algn="ctr"/>
            <a:r>
              <a:rPr lang="de-DE" sz="2400" b="1" dirty="0">
                <a:solidFill>
                  <a:srgbClr val="002060"/>
                </a:solidFill>
              </a:rPr>
              <a:t>Future prospects</a:t>
            </a:r>
          </a:p>
        </p:txBody>
      </p:sp>
      <p:pic>
        <p:nvPicPr>
          <p:cNvPr id="12" name="Picture 2" descr="Wissen | FONDS professionell">
            <a:extLst>
              <a:ext uri="{FF2B5EF4-FFF2-40B4-BE49-F238E27FC236}">
                <a16:creationId xmlns:a16="http://schemas.microsoft.com/office/drawing/2014/main" id="{BB0211A7-B3C0-68B4-3429-BD4BA2D0F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12" y="248512"/>
            <a:ext cx="959888" cy="63940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id="{C4D7BEC0-FAFB-3985-F3BE-6B6E7E6F362B}"/>
              </a:ext>
            </a:extLst>
          </p:cNvPr>
          <p:cNvSpPr txBox="1"/>
          <p:nvPr/>
        </p:nvSpPr>
        <p:spPr>
          <a:xfrm>
            <a:off x="3024869" y="1240192"/>
            <a:ext cx="3525153" cy="336631"/>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DeFi Hybrid 36 Pack</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28D27715-70E6-C549-CDF9-9988F577BD9F}"/>
              </a:ext>
            </a:extLst>
          </p:cNvPr>
          <p:cNvSpPr txBox="1"/>
          <p:nvPr/>
        </p:nvSpPr>
        <p:spPr>
          <a:xfrm>
            <a:off x="9844690" y="1165601"/>
            <a:ext cx="1974615" cy="336631"/>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DeFi Hybrid 84</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48113445-41C3-6963-2F13-D7C68C9008DA}"/>
              </a:ext>
            </a:extLst>
          </p:cNvPr>
          <p:cNvSpPr txBox="1"/>
          <p:nvPr/>
        </p:nvSpPr>
        <p:spPr>
          <a:xfrm>
            <a:off x="289176" y="4036874"/>
            <a:ext cx="2586897" cy="467629"/>
          </a:xfrm>
          <a:prstGeom prst="rect">
            <a:avLst/>
          </a:prstGeom>
          <a:noFill/>
        </p:spPr>
        <p:txBody>
          <a:bodyPr wrap="square">
            <a:spAutoFit/>
          </a:bodyPr>
          <a:lstStyle/>
          <a:p>
            <a:pPr algn="ctr">
              <a:lnSpc>
                <a:spcPct val="107000"/>
              </a:lnSpc>
              <a:spcAft>
                <a:spcPts val="800"/>
              </a:spcAft>
            </a:pP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approx. </a:t>
            </a:r>
            <a:r>
              <a:rPr lang="de-DE"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35,000 </a:t>
            </a: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USD*</a:t>
            </a:r>
            <a:endParaRPr lang="de-DE" sz="2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Pfeil: nach unten 18">
            <a:extLst>
              <a:ext uri="{FF2B5EF4-FFF2-40B4-BE49-F238E27FC236}">
                <a16:creationId xmlns:a16="http://schemas.microsoft.com/office/drawing/2014/main" id="{B6CD95DF-BC6C-DB1C-B77B-320E92D1E7AE}"/>
              </a:ext>
            </a:extLst>
          </p:cNvPr>
          <p:cNvSpPr/>
          <p:nvPr/>
        </p:nvSpPr>
        <p:spPr>
          <a:xfrm>
            <a:off x="1561621" y="1849821"/>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9">
            <a:extLst>
              <a:ext uri="{FF2B5EF4-FFF2-40B4-BE49-F238E27FC236}">
                <a16:creationId xmlns:a16="http://schemas.microsoft.com/office/drawing/2014/main" id="{F620F582-94F9-43EB-E701-4C18268D707F}"/>
              </a:ext>
            </a:extLst>
          </p:cNvPr>
          <p:cNvSpPr/>
          <p:nvPr/>
        </p:nvSpPr>
        <p:spPr>
          <a:xfrm>
            <a:off x="4677088" y="1849821"/>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unten 20">
            <a:extLst>
              <a:ext uri="{FF2B5EF4-FFF2-40B4-BE49-F238E27FC236}">
                <a16:creationId xmlns:a16="http://schemas.microsoft.com/office/drawing/2014/main" id="{C8509C7F-18BE-8CAE-FB03-34B9335EA0D4}"/>
              </a:ext>
            </a:extLst>
          </p:cNvPr>
          <p:cNvSpPr/>
          <p:nvPr/>
        </p:nvSpPr>
        <p:spPr>
          <a:xfrm>
            <a:off x="7621221" y="1849821"/>
            <a:ext cx="220717" cy="2411593"/>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A0A7F376-A389-72EB-09FF-AA5B17C44885}"/>
              </a:ext>
            </a:extLst>
          </p:cNvPr>
          <p:cNvSpPr txBox="1"/>
          <p:nvPr/>
        </p:nvSpPr>
        <p:spPr>
          <a:xfrm>
            <a:off x="166443" y="2360759"/>
            <a:ext cx="1555531" cy="373757"/>
          </a:xfrm>
          <a:prstGeom prst="rect">
            <a:avLst/>
          </a:prstGeom>
          <a:noFill/>
        </p:spPr>
        <p:txBody>
          <a:bodyPr wrap="square">
            <a:spAutoFit/>
          </a:bodyPr>
          <a:lstStyle/>
          <a:p>
            <a:pPr algn="ct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 years</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Textfeld 23">
            <a:extLst>
              <a:ext uri="{FF2B5EF4-FFF2-40B4-BE49-F238E27FC236}">
                <a16:creationId xmlns:a16="http://schemas.microsoft.com/office/drawing/2014/main" id="{A795AD4F-BA70-A7BE-7F60-7024991D0420}"/>
              </a:ext>
            </a:extLst>
          </p:cNvPr>
          <p:cNvSpPr txBox="1"/>
          <p:nvPr/>
        </p:nvSpPr>
        <p:spPr>
          <a:xfrm>
            <a:off x="3223266" y="2402185"/>
            <a:ext cx="1555531" cy="373757"/>
          </a:xfrm>
          <a:prstGeom prst="rect">
            <a:avLst/>
          </a:prstGeom>
          <a:noFill/>
        </p:spPr>
        <p:txBody>
          <a:bodyPr wrap="square">
            <a:spAutoFit/>
          </a:bodyPr>
          <a:lstStyle/>
          <a:p>
            <a:pPr algn="ct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 years</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Textfeld 24">
            <a:extLst>
              <a:ext uri="{FF2B5EF4-FFF2-40B4-BE49-F238E27FC236}">
                <a16:creationId xmlns:a16="http://schemas.microsoft.com/office/drawing/2014/main" id="{042A8ACF-5A16-06F1-0188-BF1B7628291C}"/>
              </a:ext>
            </a:extLst>
          </p:cNvPr>
          <p:cNvSpPr txBox="1"/>
          <p:nvPr/>
        </p:nvSpPr>
        <p:spPr>
          <a:xfrm>
            <a:off x="6265542" y="2897275"/>
            <a:ext cx="1555531" cy="373757"/>
          </a:xfrm>
          <a:prstGeom prst="rect">
            <a:avLst/>
          </a:prstGeom>
          <a:noFill/>
        </p:spPr>
        <p:txBody>
          <a:bodyPr wrap="square">
            <a:spAutoFit/>
          </a:bodyPr>
          <a:lstStyle/>
          <a:p>
            <a:pPr algn="ct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5 </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years</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Pfeil: nach unten 25">
            <a:extLst>
              <a:ext uri="{FF2B5EF4-FFF2-40B4-BE49-F238E27FC236}">
                <a16:creationId xmlns:a16="http://schemas.microsoft.com/office/drawing/2014/main" id="{F2C51EE5-332D-B9BF-2CD3-13B3E16FFA67}"/>
              </a:ext>
            </a:extLst>
          </p:cNvPr>
          <p:cNvSpPr/>
          <p:nvPr/>
        </p:nvSpPr>
        <p:spPr>
          <a:xfrm>
            <a:off x="10721641" y="1849821"/>
            <a:ext cx="220717" cy="3410076"/>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CAC89690-7A31-E649-4B58-D75CFFB443BB}"/>
              </a:ext>
            </a:extLst>
          </p:cNvPr>
          <p:cNvSpPr txBox="1"/>
          <p:nvPr/>
        </p:nvSpPr>
        <p:spPr>
          <a:xfrm>
            <a:off x="9369529" y="3501089"/>
            <a:ext cx="1555531" cy="373757"/>
          </a:xfrm>
          <a:prstGeom prst="rect">
            <a:avLst/>
          </a:prstGeom>
          <a:noFill/>
        </p:spPr>
        <p:txBody>
          <a:bodyPr wrap="square">
            <a:spAutoFit/>
          </a:bodyPr>
          <a:lstStyle/>
          <a:p>
            <a:pPr algn="ct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 years</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 name="Textfeld 27">
            <a:extLst>
              <a:ext uri="{FF2B5EF4-FFF2-40B4-BE49-F238E27FC236}">
                <a16:creationId xmlns:a16="http://schemas.microsoft.com/office/drawing/2014/main" id="{37AACD6D-321C-FCD3-9FB8-E1E45106A94D}"/>
              </a:ext>
            </a:extLst>
          </p:cNvPr>
          <p:cNvSpPr txBox="1"/>
          <p:nvPr/>
        </p:nvSpPr>
        <p:spPr>
          <a:xfrm>
            <a:off x="3332487" y="3974112"/>
            <a:ext cx="2586897" cy="467629"/>
          </a:xfrm>
          <a:prstGeom prst="rect">
            <a:avLst/>
          </a:prstGeom>
          <a:noFill/>
        </p:spPr>
        <p:txBody>
          <a:bodyPr wrap="square">
            <a:spAutoFit/>
          </a:bodyPr>
          <a:lstStyle/>
          <a:p>
            <a:pPr algn="ctr">
              <a:lnSpc>
                <a:spcPct val="107000"/>
              </a:lnSpc>
              <a:spcAft>
                <a:spcPts val="800"/>
              </a:spcAft>
            </a:pP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approx. 500</a:t>
            </a:r>
            <a:r>
              <a:rPr lang="de-DE"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,000 </a:t>
            </a: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USD*</a:t>
            </a:r>
            <a:endParaRPr lang="de-DE" sz="2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Textfeld 28">
            <a:extLst>
              <a:ext uri="{FF2B5EF4-FFF2-40B4-BE49-F238E27FC236}">
                <a16:creationId xmlns:a16="http://schemas.microsoft.com/office/drawing/2014/main" id="{22C9251F-005A-013B-55AC-BB0701C46144}"/>
              </a:ext>
            </a:extLst>
          </p:cNvPr>
          <p:cNvSpPr txBox="1"/>
          <p:nvPr/>
        </p:nvSpPr>
        <p:spPr>
          <a:xfrm>
            <a:off x="6468186" y="4730021"/>
            <a:ext cx="2586897" cy="467629"/>
          </a:xfrm>
          <a:prstGeom prst="rect">
            <a:avLst/>
          </a:prstGeom>
          <a:noFill/>
        </p:spPr>
        <p:txBody>
          <a:bodyPr wrap="square">
            <a:spAutoFit/>
          </a:bodyPr>
          <a:lstStyle/>
          <a:p>
            <a:pPr algn="ctr">
              <a:lnSpc>
                <a:spcPct val="107000"/>
              </a:lnSpc>
              <a:spcAft>
                <a:spcPts val="800"/>
              </a:spcAft>
            </a:pP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approx. 300</a:t>
            </a:r>
            <a:r>
              <a:rPr lang="de-DE"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,000 </a:t>
            </a: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USD*</a:t>
            </a:r>
            <a:endParaRPr lang="de-DE" sz="2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 name="Textfeld 29">
            <a:extLst>
              <a:ext uri="{FF2B5EF4-FFF2-40B4-BE49-F238E27FC236}">
                <a16:creationId xmlns:a16="http://schemas.microsoft.com/office/drawing/2014/main" id="{43DC125A-DC0F-8636-4B71-E5F64C1A7EDD}"/>
              </a:ext>
            </a:extLst>
          </p:cNvPr>
          <p:cNvSpPr txBox="1"/>
          <p:nvPr/>
        </p:nvSpPr>
        <p:spPr>
          <a:xfrm>
            <a:off x="9454056" y="5775801"/>
            <a:ext cx="2671392" cy="467629"/>
          </a:xfrm>
          <a:prstGeom prst="rect">
            <a:avLst/>
          </a:prstGeom>
          <a:noFill/>
        </p:spPr>
        <p:txBody>
          <a:bodyPr wrap="square">
            <a:spAutoFit/>
          </a:bodyPr>
          <a:lstStyle/>
          <a:p>
            <a:pPr algn="ctr">
              <a:lnSpc>
                <a:spcPct val="107000"/>
              </a:lnSpc>
              <a:spcAft>
                <a:spcPts val="800"/>
              </a:spcAft>
            </a:pP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approx. 1,000</a:t>
            </a:r>
            <a:r>
              <a:rPr lang="de-DE"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,000 </a:t>
            </a: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USD*</a:t>
            </a:r>
            <a:endParaRPr lang="de-DE" sz="2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Textfeld 33">
            <a:extLst>
              <a:ext uri="{FF2B5EF4-FFF2-40B4-BE49-F238E27FC236}">
                <a16:creationId xmlns:a16="http://schemas.microsoft.com/office/drawing/2014/main" id="{0179CA02-0AE5-859A-8380-765936A0FD33}"/>
              </a:ext>
            </a:extLst>
          </p:cNvPr>
          <p:cNvSpPr txBox="1"/>
          <p:nvPr/>
        </p:nvSpPr>
        <p:spPr>
          <a:xfrm>
            <a:off x="154478" y="6419462"/>
            <a:ext cx="6096000" cy="276999"/>
          </a:xfrm>
          <a:prstGeom prst="rect">
            <a:avLst/>
          </a:prstGeom>
          <a:noFill/>
        </p:spPr>
        <p:txBody>
          <a:bodyPr wrap="square">
            <a:spAutoFit/>
          </a:bodyPr>
          <a:lstStyle/>
          <a:p>
            <a:pPr algn="just"/>
            <a:r>
              <a:rPr lang="de-DE" sz="1200" dirty="0">
                <a:solidFill>
                  <a:srgbClr val="002060"/>
                </a:solidFill>
                <a:latin typeface="Arial" panose="020B0604020202020204" pitchFamily="34" charset="0"/>
                <a:cs typeface="Arial" panose="020B0604020202020204" pitchFamily="34" charset="0"/>
              </a:rPr>
              <a:t>*Past results are no guarantee of future success.</a:t>
            </a:r>
          </a:p>
        </p:txBody>
      </p:sp>
      <p:grpSp>
        <p:nvGrpSpPr>
          <p:cNvPr id="2" name="Gruppieren 13">
            <a:extLst>
              <a:ext uri="{FF2B5EF4-FFF2-40B4-BE49-F238E27FC236}">
                <a16:creationId xmlns:a16="http://schemas.microsoft.com/office/drawing/2014/main" id="{A6031CD8-E378-C698-7992-77B9673A1814}"/>
              </a:ext>
            </a:extLst>
          </p:cNvPr>
          <p:cNvGrpSpPr/>
          <p:nvPr/>
        </p:nvGrpSpPr>
        <p:grpSpPr>
          <a:xfrm rot="191195">
            <a:off x="1153611" y="4510770"/>
            <a:ext cx="2535611" cy="1867342"/>
            <a:chOff x="8923491" y="3612415"/>
            <a:chExt cx="2726854" cy="2125580"/>
          </a:xfrm>
        </p:grpSpPr>
        <p:sp>
          <p:nvSpPr>
            <p:cNvPr id="3" name="Explosion: 8 Zacken 15">
              <a:extLst>
                <a:ext uri="{FF2B5EF4-FFF2-40B4-BE49-F238E27FC236}">
                  <a16:creationId xmlns:a16="http://schemas.microsoft.com/office/drawing/2014/main" id="{9A31BD6E-9771-3364-2062-AE5EACE6EEC7}"/>
                </a:ext>
              </a:extLst>
            </p:cNvPr>
            <p:cNvSpPr/>
            <p:nvPr/>
          </p:nvSpPr>
          <p:spPr>
            <a:xfrm rot="20682624">
              <a:off x="8923491" y="3612415"/>
              <a:ext cx="2726854" cy="2125580"/>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16">
              <a:extLst>
                <a:ext uri="{FF2B5EF4-FFF2-40B4-BE49-F238E27FC236}">
                  <a16:creationId xmlns:a16="http://schemas.microsoft.com/office/drawing/2014/main" id="{76F1316F-B4D7-B334-BE21-AF094E8FA0C7}"/>
                </a:ext>
              </a:extLst>
            </p:cNvPr>
            <p:cNvSpPr txBox="1"/>
            <p:nvPr/>
          </p:nvSpPr>
          <p:spPr>
            <a:xfrm rot="19885927">
              <a:off x="9354757" y="4259923"/>
              <a:ext cx="1864323" cy="735713"/>
            </a:xfrm>
            <a:prstGeom prst="rect">
              <a:avLst/>
            </a:prstGeom>
            <a:noFill/>
          </p:spPr>
          <p:txBody>
            <a:bodyPr wrap="square" rtlCol="0">
              <a:spAutoFit/>
            </a:bodyPr>
            <a:lstStyle/>
            <a:p>
              <a:pPr algn="ctr"/>
              <a:r>
                <a:rPr lang="de-DE" b="1" dirty="0">
                  <a:solidFill>
                    <a:srgbClr val="002060"/>
                  </a:solidFill>
                </a:rPr>
                <a:t>5 </a:t>
              </a:r>
              <a:r>
                <a:rPr lang="de-DE" b="1" dirty="0" err="1">
                  <a:solidFill>
                    <a:srgbClr val="002060"/>
                  </a:solidFill>
                </a:rPr>
                <a:t>comlimentary</a:t>
              </a:r>
              <a:r>
                <a:rPr lang="de-DE" b="1" dirty="0">
                  <a:solidFill>
                    <a:srgbClr val="002060"/>
                  </a:solidFill>
                </a:rPr>
                <a:t>  </a:t>
              </a:r>
              <a:r>
                <a:rPr lang="de-DE" b="1" dirty="0" err="1">
                  <a:solidFill>
                    <a:srgbClr val="002060"/>
                  </a:solidFill>
                </a:rPr>
                <a:t>contracts</a:t>
              </a:r>
              <a:endParaRPr lang="de-DE" b="1" dirty="0">
                <a:solidFill>
                  <a:srgbClr val="002060"/>
                </a:solidFill>
              </a:endParaRPr>
            </a:p>
          </p:txBody>
        </p:sp>
      </p:grpSp>
      <p:cxnSp>
        <p:nvCxnSpPr>
          <p:cNvPr id="11" name="Gerade Verbindung mit Pfeil 17">
            <a:extLst>
              <a:ext uri="{FF2B5EF4-FFF2-40B4-BE49-F238E27FC236}">
                <a16:creationId xmlns:a16="http://schemas.microsoft.com/office/drawing/2014/main" id="{2C4CA1B2-6C13-F759-C3A0-96B51D92D7A3}"/>
              </a:ext>
            </a:extLst>
          </p:cNvPr>
          <p:cNvCxnSpPr>
            <a:cxnSpLocks/>
          </p:cNvCxnSpPr>
          <p:nvPr/>
        </p:nvCxnSpPr>
        <p:spPr>
          <a:xfrm flipV="1">
            <a:off x="2682106" y="2958119"/>
            <a:ext cx="1823887" cy="179458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6">
            <a:extLst>
              <a:ext uri="{FF2B5EF4-FFF2-40B4-BE49-F238E27FC236}">
                <a16:creationId xmlns:a16="http://schemas.microsoft.com/office/drawing/2014/main" id="{9F76B217-33DD-5CD6-4B06-6CB3B3EA5333}"/>
              </a:ext>
            </a:extLst>
          </p:cNvPr>
          <p:cNvSpPr txBox="1"/>
          <p:nvPr/>
        </p:nvSpPr>
        <p:spPr>
          <a:xfrm>
            <a:off x="7841938" y="2794041"/>
            <a:ext cx="1241310" cy="580223"/>
          </a:xfrm>
          <a:prstGeom prst="rect">
            <a:avLst/>
          </a:prstGeom>
          <a:noFill/>
        </p:spPr>
        <p:txBody>
          <a:bodyPr wrap="square">
            <a:spAutoFit/>
          </a:bodyPr>
          <a:lstStyle/>
          <a:p>
            <a:pPr algn="ctr">
              <a:lnSpc>
                <a:spcPct val="107000"/>
              </a:lnSpc>
              <a:spcAft>
                <a:spcPts val="800"/>
              </a:spcAft>
            </a:pP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0,10% </a:t>
            </a: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to</a:t>
            </a: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0,30%</a:t>
            </a:r>
          </a:p>
          <a:p>
            <a:pPr algn="ctr">
              <a:lnSpc>
                <a:spcPct val="107000"/>
              </a:lnSpc>
              <a:spcAft>
                <a:spcPts val="800"/>
              </a:spcAft>
            </a:pP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daily</a:t>
            </a: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profit</a:t>
            </a:r>
            <a:endParaRPr lang="de-DE" sz="12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feld 10">
            <a:extLst>
              <a:ext uri="{FF2B5EF4-FFF2-40B4-BE49-F238E27FC236}">
                <a16:creationId xmlns:a16="http://schemas.microsoft.com/office/drawing/2014/main" id="{BB95C6E4-7A87-F65C-46CB-173EC8B53ECA}"/>
              </a:ext>
            </a:extLst>
          </p:cNvPr>
          <p:cNvSpPr txBox="1"/>
          <p:nvPr/>
        </p:nvSpPr>
        <p:spPr>
          <a:xfrm>
            <a:off x="4940060" y="2294299"/>
            <a:ext cx="1241310" cy="580223"/>
          </a:xfrm>
          <a:prstGeom prst="rect">
            <a:avLst/>
          </a:prstGeom>
          <a:noFill/>
        </p:spPr>
        <p:txBody>
          <a:bodyPr wrap="square">
            <a:spAutoFit/>
          </a:bodyPr>
          <a:lstStyle/>
          <a:p>
            <a:pPr algn="ctr">
              <a:lnSpc>
                <a:spcPct val="107000"/>
              </a:lnSpc>
              <a:spcAft>
                <a:spcPts val="800"/>
              </a:spcAft>
            </a:pP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0,05%  </a:t>
            </a: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to</a:t>
            </a: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0,15%</a:t>
            </a:r>
          </a:p>
          <a:p>
            <a:pPr algn="ctr">
              <a:lnSpc>
                <a:spcPct val="107000"/>
              </a:lnSpc>
              <a:spcAft>
                <a:spcPts val="800"/>
              </a:spcAft>
            </a:pP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daily</a:t>
            </a: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profit</a:t>
            </a:r>
            <a:endParaRPr lang="de-DE" sz="12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0" name="Textfeld 10">
            <a:extLst>
              <a:ext uri="{FF2B5EF4-FFF2-40B4-BE49-F238E27FC236}">
                <a16:creationId xmlns:a16="http://schemas.microsoft.com/office/drawing/2014/main" id="{FFD3D629-999F-E6FD-F70C-64C4C8A480F9}"/>
              </a:ext>
            </a:extLst>
          </p:cNvPr>
          <p:cNvSpPr txBox="1"/>
          <p:nvPr/>
        </p:nvSpPr>
        <p:spPr>
          <a:xfrm>
            <a:off x="2048270" y="2157139"/>
            <a:ext cx="1241310" cy="580223"/>
          </a:xfrm>
          <a:prstGeom prst="rect">
            <a:avLst/>
          </a:prstGeom>
          <a:noFill/>
        </p:spPr>
        <p:txBody>
          <a:bodyPr wrap="square">
            <a:spAutoFit/>
          </a:bodyPr>
          <a:lstStyle/>
          <a:p>
            <a:pPr algn="ctr">
              <a:lnSpc>
                <a:spcPct val="107000"/>
              </a:lnSpc>
              <a:spcAft>
                <a:spcPts val="800"/>
              </a:spcAft>
            </a:pP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0,05%  </a:t>
            </a: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to</a:t>
            </a: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0,15%</a:t>
            </a:r>
          </a:p>
          <a:p>
            <a:pPr algn="ctr">
              <a:lnSpc>
                <a:spcPct val="107000"/>
              </a:lnSpc>
              <a:spcAft>
                <a:spcPts val="800"/>
              </a:spcAft>
            </a:pP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daily</a:t>
            </a: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profit</a:t>
            </a:r>
            <a:endParaRPr lang="de-DE" sz="12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1" name="Textfeld 6">
            <a:extLst>
              <a:ext uri="{FF2B5EF4-FFF2-40B4-BE49-F238E27FC236}">
                <a16:creationId xmlns:a16="http://schemas.microsoft.com/office/drawing/2014/main" id="{FAD427AE-9645-3F97-3279-DF3C07571E23}"/>
              </a:ext>
            </a:extLst>
          </p:cNvPr>
          <p:cNvSpPr txBox="1"/>
          <p:nvPr/>
        </p:nvSpPr>
        <p:spPr>
          <a:xfrm>
            <a:off x="10886661" y="3275190"/>
            <a:ext cx="1241310" cy="580223"/>
          </a:xfrm>
          <a:prstGeom prst="rect">
            <a:avLst/>
          </a:prstGeom>
          <a:noFill/>
        </p:spPr>
        <p:txBody>
          <a:bodyPr wrap="square">
            <a:spAutoFit/>
          </a:bodyPr>
          <a:lstStyle/>
          <a:p>
            <a:pPr algn="ctr">
              <a:lnSpc>
                <a:spcPct val="107000"/>
              </a:lnSpc>
              <a:spcAft>
                <a:spcPts val="800"/>
              </a:spcAft>
            </a:pP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0,10% </a:t>
            </a: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to</a:t>
            </a: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0,30%</a:t>
            </a:r>
          </a:p>
          <a:p>
            <a:pPr algn="ctr">
              <a:lnSpc>
                <a:spcPct val="107000"/>
              </a:lnSpc>
              <a:spcAft>
                <a:spcPts val="800"/>
              </a:spcAft>
            </a:pP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daily</a:t>
            </a:r>
            <a:r>
              <a:rPr lang="de-DE" sz="1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12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profit</a:t>
            </a:r>
            <a:endParaRPr lang="de-DE" sz="12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9600225"/>
      </p:ext>
    </p:extLst>
  </p:cSld>
  <p:clrMapOvr>
    <a:masterClrMapping/>
  </p:clrMapOvr>
  <mc:AlternateContent xmlns:mc="http://schemas.openxmlformats.org/markup-compatibility/2006" xmlns:p14="http://schemas.microsoft.com/office/powerpoint/2010/main">
    <mc:Choice Requires="p14">
      <p:transition spd="slow" p14:dur="2000" advTm="53904"/>
    </mc:Choice>
    <mc:Fallback xmlns="" xmlns:a16="http://schemas.microsoft.com/office/drawing/2014/main" xmlns:a14="http://schemas.microsoft.com/office/drawing/2010/main">
      <p:transition spd="slow" advTm="5390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A4B2CDE3-EE44-C8EC-5293-1FF13DD65B00}"/>
              </a:ext>
            </a:extLst>
          </p:cNvPr>
          <p:cNvGrpSpPr/>
          <p:nvPr/>
        </p:nvGrpSpPr>
        <p:grpSpPr>
          <a:xfrm rot="191195">
            <a:off x="1802799" y="4630592"/>
            <a:ext cx="2535611" cy="1867342"/>
            <a:chOff x="8923491" y="3612415"/>
            <a:chExt cx="2726854" cy="2125580"/>
          </a:xfrm>
        </p:grpSpPr>
        <p:sp>
          <p:nvSpPr>
            <p:cNvPr id="16" name="Explosion: 8 Zacken 15">
              <a:extLst>
                <a:ext uri="{FF2B5EF4-FFF2-40B4-BE49-F238E27FC236}">
                  <a16:creationId xmlns:a16="http://schemas.microsoft.com/office/drawing/2014/main" id="{5391BF14-AFFC-0EDA-2733-723961A8D888}"/>
                </a:ext>
              </a:extLst>
            </p:cNvPr>
            <p:cNvSpPr/>
            <p:nvPr/>
          </p:nvSpPr>
          <p:spPr>
            <a:xfrm rot="20682624">
              <a:off x="8923491" y="3612415"/>
              <a:ext cx="2726854" cy="2125580"/>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D1006A29-9E12-EA27-46B9-85345085226E}"/>
                </a:ext>
              </a:extLst>
            </p:cNvPr>
            <p:cNvSpPr txBox="1"/>
            <p:nvPr/>
          </p:nvSpPr>
          <p:spPr>
            <a:xfrm rot="19885927">
              <a:off x="9354757" y="4259923"/>
              <a:ext cx="1864323" cy="735713"/>
            </a:xfrm>
            <a:prstGeom prst="rect">
              <a:avLst/>
            </a:prstGeom>
            <a:noFill/>
          </p:spPr>
          <p:txBody>
            <a:bodyPr wrap="square" rtlCol="0">
              <a:spAutoFit/>
            </a:bodyPr>
            <a:lstStyle/>
            <a:p>
              <a:pPr algn="ctr"/>
              <a:r>
                <a:rPr lang="de-DE" b="1" dirty="0">
                  <a:solidFill>
                    <a:srgbClr val="002060"/>
                  </a:solidFill>
                </a:rPr>
                <a:t>4.000 USD</a:t>
              </a:r>
            </a:p>
            <a:p>
              <a:pPr algn="ctr"/>
              <a:r>
                <a:rPr lang="de-DE" b="1" dirty="0">
                  <a:solidFill>
                    <a:srgbClr val="002060"/>
                  </a:solidFill>
                </a:rPr>
                <a:t>Fee</a:t>
              </a:r>
            </a:p>
          </p:txBody>
        </p:sp>
      </p:grpSp>
      <p:pic>
        <p:nvPicPr>
          <p:cNvPr id="5" name="Grafik 4">
            <a:extLst>
              <a:ext uri="{FF2B5EF4-FFF2-40B4-BE49-F238E27FC236}">
                <a16:creationId xmlns:a16="http://schemas.microsoft.com/office/drawing/2014/main" id="{4D4379F4-9496-5C45-1EFF-9A160ED5E0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8" name="Textfeld 7">
            <a:extLst>
              <a:ext uri="{FF2B5EF4-FFF2-40B4-BE49-F238E27FC236}">
                <a16:creationId xmlns:a16="http://schemas.microsoft.com/office/drawing/2014/main" id="{5CF28023-9469-E743-E6E1-8BCF26523B0A}"/>
              </a:ext>
            </a:extLst>
          </p:cNvPr>
          <p:cNvSpPr txBox="1"/>
          <p:nvPr/>
        </p:nvSpPr>
        <p:spPr>
          <a:xfrm>
            <a:off x="4304611" y="1340040"/>
            <a:ext cx="2959083" cy="336631"/>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DeFi Hybrid 60</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feld 8">
            <a:extLst>
              <a:ext uri="{FF2B5EF4-FFF2-40B4-BE49-F238E27FC236}">
                <a16:creationId xmlns:a16="http://schemas.microsoft.com/office/drawing/2014/main" id="{B1D08777-9106-FD7A-EF95-A120F87E3E9D}"/>
              </a:ext>
            </a:extLst>
          </p:cNvPr>
          <p:cNvSpPr txBox="1"/>
          <p:nvPr/>
        </p:nvSpPr>
        <p:spPr>
          <a:xfrm>
            <a:off x="3803489" y="382981"/>
            <a:ext cx="4231790" cy="461665"/>
          </a:xfrm>
          <a:prstGeom prst="rect">
            <a:avLst/>
          </a:prstGeom>
          <a:noFill/>
        </p:spPr>
        <p:txBody>
          <a:bodyPr wrap="square">
            <a:spAutoFit/>
          </a:bodyPr>
          <a:lstStyle/>
          <a:p>
            <a:pPr algn="ctr"/>
            <a:r>
              <a:rPr lang="de-DE" sz="2400" b="1" dirty="0">
                <a:solidFill>
                  <a:srgbClr val="002060"/>
                </a:solidFill>
              </a:rPr>
              <a:t>Millionaire Plan</a:t>
            </a:r>
          </a:p>
        </p:txBody>
      </p:sp>
      <p:sp>
        <p:nvSpPr>
          <p:cNvPr id="15" name="Textfeld 14">
            <a:extLst>
              <a:ext uri="{FF2B5EF4-FFF2-40B4-BE49-F238E27FC236}">
                <a16:creationId xmlns:a16="http://schemas.microsoft.com/office/drawing/2014/main" id="{C4D7BEC0-FAFB-3985-F3BE-6B6E7E6F362B}"/>
              </a:ext>
            </a:extLst>
          </p:cNvPr>
          <p:cNvSpPr txBox="1"/>
          <p:nvPr/>
        </p:nvSpPr>
        <p:spPr>
          <a:xfrm>
            <a:off x="154478" y="1340040"/>
            <a:ext cx="3525153" cy="336631"/>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DeFi Hybrid 36 Pack</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28D27715-70E6-C549-CDF9-9988F577BD9F}"/>
              </a:ext>
            </a:extLst>
          </p:cNvPr>
          <p:cNvSpPr txBox="1"/>
          <p:nvPr/>
        </p:nvSpPr>
        <p:spPr>
          <a:xfrm>
            <a:off x="8938497" y="1340040"/>
            <a:ext cx="1974615" cy="336631"/>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DeFi Hybrid 84</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Pfeil: nach unten 19">
            <a:extLst>
              <a:ext uri="{FF2B5EF4-FFF2-40B4-BE49-F238E27FC236}">
                <a16:creationId xmlns:a16="http://schemas.microsoft.com/office/drawing/2014/main" id="{F620F582-94F9-43EB-E701-4C18268D707F}"/>
              </a:ext>
            </a:extLst>
          </p:cNvPr>
          <p:cNvSpPr/>
          <p:nvPr/>
        </p:nvSpPr>
        <p:spPr>
          <a:xfrm>
            <a:off x="1806697" y="2249208"/>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unten 20">
            <a:extLst>
              <a:ext uri="{FF2B5EF4-FFF2-40B4-BE49-F238E27FC236}">
                <a16:creationId xmlns:a16="http://schemas.microsoft.com/office/drawing/2014/main" id="{C8509C7F-18BE-8CAE-FB03-34B9335EA0D4}"/>
              </a:ext>
            </a:extLst>
          </p:cNvPr>
          <p:cNvSpPr/>
          <p:nvPr/>
        </p:nvSpPr>
        <p:spPr>
          <a:xfrm>
            <a:off x="5673795" y="2276502"/>
            <a:ext cx="220717" cy="2411593"/>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A795AD4F-BA70-A7BE-7F60-7024991D0420}"/>
              </a:ext>
            </a:extLst>
          </p:cNvPr>
          <p:cNvSpPr txBox="1"/>
          <p:nvPr/>
        </p:nvSpPr>
        <p:spPr>
          <a:xfrm>
            <a:off x="352875" y="2801572"/>
            <a:ext cx="1555531" cy="373757"/>
          </a:xfrm>
          <a:prstGeom prst="rect">
            <a:avLst/>
          </a:prstGeom>
          <a:noFill/>
        </p:spPr>
        <p:txBody>
          <a:bodyPr wrap="square">
            <a:spAutoFit/>
          </a:bodyPr>
          <a:lstStyle/>
          <a:p>
            <a:pPr algn="ct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 years</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Textfeld 24">
            <a:extLst>
              <a:ext uri="{FF2B5EF4-FFF2-40B4-BE49-F238E27FC236}">
                <a16:creationId xmlns:a16="http://schemas.microsoft.com/office/drawing/2014/main" id="{042A8ACF-5A16-06F1-0188-BF1B7628291C}"/>
              </a:ext>
            </a:extLst>
          </p:cNvPr>
          <p:cNvSpPr txBox="1"/>
          <p:nvPr/>
        </p:nvSpPr>
        <p:spPr>
          <a:xfrm>
            <a:off x="4318116" y="3323956"/>
            <a:ext cx="1555531" cy="373757"/>
          </a:xfrm>
          <a:prstGeom prst="rect">
            <a:avLst/>
          </a:prstGeom>
          <a:noFill/>
        </p:spPr>
        <p:txBody>
          <a:bodyPr wrap="square">
            <a:spAutoFit/>
          </a:bodyPr>
          <a:lstStyle/>
          <a:p>
            <a:pPr algn="ct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5 </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years</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Pfeil: nach unten 25">
            <a:extLst>
              <a:ext uri="{FF2B5EF4-FFF2-40B4-BE49-F238E27FC236}">
                <a16:creationId xmlns:a16="http://schemas.microsoft.com/office/drawing/2014/main" id="{F2C51EE5-332D-B9BF-2CD3-13B3E16FFA67}"/>
              </a:ext>
            </a:extLst>
          </p:cNvPr>
          <p:cNvSpPr/>
          <p:nvPr/>
        </p:nvSpPr>
        <p:spPr>
          <a:xfrm>
            <a:off x="9815448" y="2323799"/>
            <a:ext cx="220717" cy="3410076"/>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CAC89690-7A31-E649-4B58-D75CFFB443BB}"/>
              </a:ext>
            </a:extLst>
          </p:cNvPr>
          <p:cNvSpPr txBox="1"/>
          <p:nvPr/>
        </p:nvSpPr>
        <p:spPr>
          <a:xfrm>
            <a:off x="8463336" y="3975067"/>
            <a:ext cx="1555531" cy="373757"/>
          </a:xfrm>
          <a:prstGeom prst="rect">
            <a:avLst/>
          </a:prstGeom>
          <a:noFill/>
        </p:spPr>
        <p:txBody>
          <a:bodyPr wrap="square">
            <a:spAutoFit/>
          </a:bodyPr>
          <a:lstStyle/>
          <a:p>
            <a:pPr algn="ct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 years</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 name="Textfeld 27">
            <a:extLst>
              <a:ext uri="{FF2B5EF4-FFF2-40B4-BE49-F238E27FC236}">
                <a16:creationId xmlns:a16="http://schemas.microsoft.com/office/drawing/2014/main" id="{37AACD6D-321C-FCD3-9FB8-E1E45106A94D}"/>
              </a:ext>
            </a:extLst>
          </p:cNvPr>
          <p:cNvSpPr txBox="1"/>
          <p:nvPr/>
        </p:nvSpPr>
        <p:spPr>
          <a:xfrm>
            <a:off x="462096" y="4373499"/>
            <a:ext cx="2613494" cy="467629"/>
          </a:xfrm>
          <a:prstGeom prst="rect">
            <a:avLst/>
          </a:prstGeom>
          <a:noFill/>
        </p:spPr>
        <p:txBody>
          <a:bodyPr wrap="square">
            <a:spAutoFit/>
          </a:bodyPr>
          <a:lstStyle/>
          <a:p>
            <a:pPr algn="ctr">
              <a:lnSpc>
                <a:spcPct val="107000"/>
              </a:lnSpc>
              <a:spcAft>
                <a:spcPts val="800"/>
              </a:spcAft>
            </a:pP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approx. 1,000</a:t>
            </a:r>
            <a:r>
              <a:rPr lang="de-DE"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,000 </a:t>
            </a: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USD*</a:t>
            </a:r>
            <a:endParaRPr lang="de-DE" sz="2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Textfeld 28">
            <a:extLst>
              <a:ext uri="{FF2B5EF4-FFF2-40B4-BE49-F238E27FC236}">
                <a16:creationId xmlns:a16="http://schemas.microsoft.com/office/drawing/2014/main" id="{22C9251F-005A-013B-55AC-BB0701C46144}"/>
              </a:ext>
            </a:extLst>
          </p:cNvPr>
          <p:cNvSpPr txBox="1"/>
          <p:nvPr/>
        </p:nvSpPr>
        <p:spPr>
          <a:xfrm>
            <a:off x="4520760" y="5156702"/>
            <a:ext cx="2742934" cy="467629"/>
          </a:xfrm>
          <a:prstGeom prst="rect">
            <a:avLst/>
          </a:prstGeom>
          <a:noFill/>
        </p:spPr>
        <p:txBody>
          <a:bodyPr wrap="square">
            <a:spAutoFit/>
          </a:bodyPr>
          <a:lstStyle/>
          <a:p>
            <a:pPr algn="ctr">
              <a:lnSpc>
                <a:spcPct val="107000"/>
              </a:lnSpc>
              <a:spcAft>
                <a:spcPts val="800"/>
              </a:spcAft>
            </a:pP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approx. 3,000</a:t>
            </a:r>
            <a:r>
              <a:rPr lang="de-DE"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,000 </a:t>
            </a: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USD*</a:t>
            </a:r>
            <a:endParaRPr lang="de-DE" sz="2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 name="Textfeld 29">
            <a:extLst>
              <a:ext uri="{FF2B5EF4-FFF2-40B4-BE49-F238E27FC236}">
                <a16:creationId xmlns:a16="http://schemas.microsoft.com/office/drawing/2014/main" id="{43DC125A-DC0F-8636-4B71-E5F64C1A7EDD}"/>
              </a:ext>
            </a:extLst>
          </p:cNvPr>
          <p:cNvSpPr txBox="1"/>
          <p:nvPr/>
        </p:nvSpPr>
        <p:spPr>
          <a:xfrm>
            <a:off x="8547863" y="6249779"/>
            <a:ext cx="2976730" cy="467629"/>
          </a:xfrm>
          <a:prstGeom prst="rect">
            <a:avLst/>
          </a:prstGeom>
          <a:noFill/>
        </p:spPr>
        <p:txBody>
          <a:bodyPr wrap="square">
            <a:spAutoFit/>
          </a:bodyPr>
          <a:lstStyle/>
          <a:p>
            <a:pPr algn="ctr">
              <a:lnSpc>
                <a:spcPct val="107000"/>
              </a:lnSpc>
              <a:spcAft>
                <a:spcPts val="800"/>
              </a:spcAft>
            </a:pP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approx. 10,000</a:t>
            </a:r>
            <a:r>
              <a:rPr lang="de-DE"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,000 </a:t>
            </a: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USD*</a:t>
            </a:r>
            <a:endParaRPr lang="de-DE" sz="2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602EF33B-E8A3-3FBA-8576-69DA2ED291B8}"/>
              </a:ext>
            </a:extLst>
          </p:cNvPr>
          <p:cNvSpPr txBox="1"/>
          <p:nvPr/>
        </p:nvSpPr>
        <p:spPr>
          <a:xfrm>
            <a:off x="154478" y="6419462"/>
            <a:ext cx="6096000" cy="276999"/>
          </a:xfrm>
          <a:prstGeom prst="rect">
            <a:avLst/>
          </a:prstGeom>
          <a:noFill/>
        </p:spPr>
        <p:txBody>
          <a:bodyPr wrap="square">
            <a:spAutoFit/>
          </a:bodyPr>
          <a:lstStyle/>
          <a:p>
            <a:pPr algn="just"/>
            <a:r>
              <a:rPr lang="de-DE" sz="1200" dirty="0">
                <a:solidFill>
                  <a:srgbClr val="002060"/>
                </a:solidFill>
                <a:latin typeface="Arial" panose="020B0604020202020204" pitchFamily="34" charset="0"/>
                <a:cs typeface="Arial" panose="020B0604020202020204" pitchFamily="34" charset="0"/>
              </a:rPr>
              <a:t>*Past results are no guarantee of future success.</a:t>
            </a:r>
          </a:p>
        </p:txBody>
      </p:sp>
      <p:sp>
        <p:nvSpPr>
          <p:cNvPr id="7" name="Textfeld 6">
            <a:extLst>
              <a:ext uri="{FF2B5EF4-FFF2-40B4-BE49-F238E27FC236}">
                <a16:creationId xmlns:a16="http://schemas.microsoft.com/office/drawing/2014/main" id="{20EF6859-3E71-6516-9263-D2090BD9BB2B}"/>
              </a:ext>
            </a:extLst>
          </p:cNvPr>
          <p:cNvSpPr txBox="1"/>
          <p:nvPr/>
        </p:nvSpPr>
        <p:spPr>
          <a:xfrm>
            <a:off x="1908406" y="2801572"/>
            <a:ext cx="1555531" cy="766172"/>
          </a:xfrm>
          <a:prstGeom prst="rect">
            <a:avLst/>
          </a:prstGeom>
          <a:noFill/>
        </p:spPr>
        <p:txBody>
          <a:bodyPr wrap="square">
            <a:spAutoFit/>
          </a:bodyPr>
          <a:lstStyle/>
          <a:p>
            <a:pPr algn="ctr">
              <a:lnSpc>
                <a:spcPct val="107000"/>
              </a:lnSpc>
              <a:spcAft>
                <a:spcPts val="800"/>
              </a:spcAft>
            </a:pPr>
            <a:r>
              <a:rPr lang="de-DE"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2x</a:t>
            </a:r>
          </a:p>
          <a:p>
            <a:pPr algn="ctr">
              <a:lnSpc>
                <a:spcPct val="107000"/>
              </a:lnSpc>
              <a:spcAft>
                <a:spcPts val="800"/>
              </a:spcAft>
            </a:pPr>
            <a:r>
              <a:rPr lang="de-DE"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DeFi 36 Pack</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feld 10">
            <a:extLst>
              <a:ext uri="{FF2B5EF4-FFF2-40B4-BE49-F238E27FC236}">
                <a16:creationId xmlns:a16="http://schemas.microsoft.com/office/drawing/2014/main" id="{907E143C-398F-4E76-C832-64BFCF0BAA4E}"/>
              </a:ext>
            </a:extLst>
          </p:cNvPr>
          <p:cNvSpPr txBox="1"/>
          <p:nvPr/>
        </p:nvSpPr>
        <p:spPr>
          <a:xfrm>
            <a:off x="5873647" y="3184658"/>
            <a:ext cx="1555531" cy="766172"/>
          </a:xfrm>
          <a:prstGeom prst="rect">
            <a:avLst/>
          </a:prstGeom>
          <a:noFill/>
        </p:spPr>
        <p:txBody>
          <a:bodyPr wrap="square">
            <a:spAutoFit/>
          </a:bodyPr>
          <a:lstStyle/>
          <a:p>
            <a:pPr algn="ctr">
              <a:lnSpc>
                <a:spcPct val="107000"/>
              </a:lnSpc>
              <a:spcAft>
                <a:spcPts val="800"/>
              </a:spcAft>
            </a:pPr>
            <a:r>
              <a:rPr lang="de-DE"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10x</a:t>
            </a:r>
          </a:p>
          <a:p>
            <a:pPr algn="ctr">
              <a:lnSpc>
                <a:spcPct val="107000"/>
              </a:lnSpc>
              <a:spcAft>
                <a:spcPts val="800"/>
              </a:spcAft>
            </a:pPr>
            <a:r>
              <a:rPr lang="de-DE"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DeFi 60</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DC6294E1-20D6-88C3-D3A1-E1BADCA0B139}"/>
              </a:ext>
            </a:extLst>
          </p:cNvPr>
          <p:cNvSpPr txBox="1"/>
          <p:nvPr/>
        </p:nvSpPr>
        <p:spPr>
          <a:xfrm>
            <a:off x="9925804" y="3778859"/>
            <a:ext cx="1555531" cy="766172"/>
          </a:xfrm>
          <a:prstGeom prst="rect">
            <a:avLst/>
          </a:prstGeom>
          <a:noFill/>
        </p:spPr>
        <p:txBody>
          <a:bodyPr wrap="square">
            <a:spAutoFit/>
          </a:bodyPr>
          <a:lstStyle/>
          <a:p>
            <a:pPr algn="ctr">
              <a:lnSpc>
                <a:spcPct val="107000"/>
              </a:lnSpc>
              <a:spcAft>
                <a:spcPts val="800"/>
              </a:spcAft>
            </a:pPr>
            <a:r>
              <a:rPr lang="de-DE"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10x</a:t>
            </a:r>
          </a:p>
          <a:p>
            <a:pPr algn="ctr">
              <a:lnSpc>
                <a:spcPct val="107000"/>
              </a:lnSpc>
              <a:spcAft>
                <a:spcPts val="800"/>
              </a:spcAft>
            </a:pPr>
            <a:r>
              <a:rPr lang="de-DE"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84 </a:t>
            </a:r>
            <a:r>
              <a:rPr lang="de-DE"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Pack</a:t>
            </a:r>
            <a:endParaRPr lang="de-DE" sz="1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 name="Grafik 1" descr="Ein Bild, das Text enthält.&#10;&#10;Automatisch generierte Beschreibung">
            <a:extLst>
              <a:ext uri="{FF2B5EF4-FFF2-40B4-BE49-F238E27FC236}">
                <a16:creationId xmlns:a16="http://schemas.microsoft.com/office/drawing/2014/main" id="{CED9EFD5-B78B-B758-A4F0-30D9B69B5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3" y="92158"/>
            <a:ext cx="1147061" cy="1185851"/>
          </a:xfrm>
          <a:prstGeom prst="rect">
            <a:avLst/>
          </a:prstGeom>
        </p:spPr>
      </p:pic>
    </p:spTree>
    <p:extLst>
      <p:ext uri="{BB962C8B-B14F-4D97-AF65-F5344CB8AC3E}">
        <p14:creationId xmlns:p14="http://schemas.microsoft.com/office/powerpoint/2010/main" val="1179516339"/>
      </p:ext>
    </p:extLst>
  </p:cSld>
  <p:clrMapOvr>
    <a:masterClrMapping/>
  </p:clrMapOvr>
  <mc:AlternateContent xmlns:mc="http://schemas.openxmlformats.org/markup-compatibility/2006" xmlns:p14="http://schemas.microsoft.com/office/powerpoint/2010/main">
    <mc:Choice Requires="p14">
      <p:transition spd="slow" p14:dur="2000" advTm="53904"/>
    </mc:Choice>
    <mc:Fallback xmlns="" xmlns:a16="http://schemas.microsoft.com/office/drawing/2014/main" xmlns:a14="http://schemas.microsoft.com/office/drawing/2010/main">
      <p:transition spd="slow" advTm="5390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ieren 40">
            <a:extLst>
              <a:ext uri="{FF2B5EF4-FFF2-40B4-BE49-F238E27FC236}">
                <a16:creationId xmlns:a16="http://schemas.microsoft.com/office/drawing/2014/main" id="{ED9E9910-A06C-2812-5A1B-747293206035}"/>
              </a:ext>
            </a:extLst>
          </p:cNvPr>
          <p:cNvGrpSpPr/>
          <p:nvPr/>
        </p:nvGrpSpPr>
        <p:grpSpPr>
          <a:xfrm>
            <a:off x="9346396" y="4685731"/>
            <a:ext cx="2535611" cy="1867342"/>
            <a:chOff x="9154755" y="4408905"/>
            <a:chExt cx="2535611" cy="1867342"/>
          </a:xfrm>
        </p:grpSpPr>
        <p:sp>
          <p:nvSpPr>
            <p:cNvPr id="16" name="Explosion: 8 Zacken 15">
              <a:extLst>
                <a:ext uri="{FF2B5EF4-FFF2-40B4-BE49-F238E27FC236}">
                  <a16:creationId xmlns:a16="http://schemas.microsoft.com/office/drawing/2014/main" id="{5391BF14-AFFC-0EDA-2733-723961A8D888}"/>
                </a:ext>
              </a:extLst>
            </p:cNvPr>
            <p:cNvSpPr/>
            <p:nvPr/>
          </p:nvSpPr>
          <p:spPr>
            <a:xfrm rot="20873819">
              <a:off x="9154755" y="4408905"/>
              <a:ext cx="2535611" cy="1867342"/>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D1006A29-9E12-EA27-46B9-85345085226E}"/>
                </a:ext>
              </a:extLst>
            </p:cNvPr>
            <p:cNvSpPr txBox="1"/>
            <p:nvPr/>
          </p:nvSpPr>
          <p:spPr>
            <a:xfrm rot="20077122">
              <a:off x="9579991" y="4912111"/>
              <a:ext cx="1733572" cy="646331"/>
            </a:xfrm>
            <a:prstGeom prst="rect">
              <a:avLst/>
            </a:prstGeom>
            <a:noFill/>
          </p:spPr>
          <p:txBody>
            <a:bodyPr wrap="square" rtlCol="0">
              <a:spAutoFit/>
            </a:bodyPr>
            <a:lstStyle/>
            <a:p>
              <a:pPr algn="ctr"/>
              <a:r>
                <a:rPr lang="de-DE" b="1" dirty="0">
                  <a:solidFill>
                    <a:srgbClr val="002060"/>
                  </a:solidFill>
                </a:rPr>
                <a:t>3.700 USD-</a:t>
              </a:r>
              <a:br>
                <a:rPr lang="de-DE" b="1" dirty="0">
                  <a:solidFill>
                    <a:srgbClr val="002060"/>
                  </a:solidFill>
                </a:rPr>
              </a:br>
              <a:r>
                <a:rPr lang="de-DE" b="1" dirty="0">
                  <a:solidFill>
                    <a:srgbClr val="002060"/>
                  </a:solidFill>
                </a:rPr>
                <a:t>total </a:t>
              </a:r>
              <a:r>
                <a:rPr lang="de-DE" b="1" dirty="0" err="1">
                  <a:solidFill>
                    <a:srgbClr val="002060"/>
                  </a:solidFill>
                </a:rPr>
                <a:t>fee</a:t>
              </a:r>
              <a:endParaRPr lang="de-DE" b="1" dirty="0">
                <a:solidFill>
                  <a:srgbClr val="002060"/>
                </a:solidFill>
              </a:endParaRPr>
            </a:p>
          </p:txBody>
        </p:sp>
      </p:grpSp>
      <p:pic>
        <p:nvPicPr>
          <p:cNvPr id="5" name="Grafik 4">
            <a:extLst>
              <a:ext uri="{FF2B5EF4-FFF2-40B4-BE49-F238E27FC236}">
                <a16:creationId xmlns:a16="http://schemas.microsoft.com/office/drawing/2014/main" id="{4D4379F4-9496-5C45-1EFF-9A160ED5E0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8" name="Textfeld 7">
            <a:extLst>
              <a:ext uri="{FF2B5EF4-FFF2-40B4-BE49-F238E27FC236}">
                <a16:creationId xmlns:a16="http://schemas.microsoft.com/office/drawing/2014/main" id="{5CF28023-9469-E743-E6E1-8BCF26523B0A}"/>
              </a:ext>
            </a:extLst>
          </p:cNvPr>
          <p:cNvSpPr txBox="1"/>
          <p:nvPr/>
        </p:nvSpPr>
        <p:spPr>
          <a:xfrm>
            <a:off x="4183035" y="885268"/>
            <a:ext cx="3202232" cy="336631"/>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On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the</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basis</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of</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DeFi</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-Hybrid 36</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feld 8">
            <a:extLst>
              <a:ext uri="{FF2B5EF4-FFF2-40B4-BE49-F238E27FC236}">
                <a16:creationId xmlns:a16="http://schemas.microsoft.com/office/drawing/2014/main" id="{B1D08777-9106-FD7A-EF95-A120F87E3E9D}"/>
              </a:ext>
            </a:extLst>
          </p:cNvPr>
          <p:cNvSpPr txBox="1"/>
          <p:nvPr/>
        </p:nvSpPr>
        <p:spPr>
          <a:xfrm>
            <a:off x="4061027" y="350298"/>
            <a:ext cx="3202232" cy="461665"/>
          </a:xfrm>
          <a:prstGeom prst="rect">
            <a:avLst/>
          </a:prstGeom>
          <a:noFill/>
        </p:spPr>
        <p:txBody>
          <a:bodyPr wrap="square">
            <a:spAutoFit/>
          </a:bodyPr>
          <a:lstStyle/>
          <a:p>
            <a:pPr algn="ctr"/>
            <a:r>
              <a:rPr lang="de-DE" sz="2400" b="1" dirty="0">
                <a:solidFill>
                  <a:srgbClr val="002060"/>
                </a:solidFill>
              </a:rPr>
              <a:t>100 USD – </a:t>
            </a:r>
            <a:r>
              <a:rPr lang="de-DE" sz="2400" b="1" dirty="0" err="1">
                <a:solidFill>
                  <a:srgbClr val="002060"/>
                </a:solidFill>
              </a:rPr>
              <a:t>Savings</a:t>
            </a:r>
            <a:r>
              <a:rPr lang="de-DE" sz="2400" b="1" dirty="0">
                <a:solidFill>
                  <a:srgbClr val="002060"/>
                </a:solidFill>
              </a:rPr>
              <a:t> plan</a:t>
            </a:r>
          </a:p>
        </p:txBody>
      </p:sp>
      <p:sp>
        <p:nvSpPr>
          <p:cNvPr id="3" name="Textfeld 2">
            <a:extLst>
              <a:ext uri="{FF2B5EF4-FFF2-40B4-BE49-F238E27FC236}">
                <a16:creationId xmlns:a16="http://schemas.microsoft.com/office/drawing/2014/main" id="{602EF33B-E8A3-3FBA-8576-69DA2ED291B8}"/>
              </a:ext>
            </a:extLst>
          </p:cNvPr>
          <p:cNvSpPr txBox="1"/>
          <p:nvPr/>
        </p:nvSpPr>
        <p:spPr>
          <a:xfrm>
            <a:off x="154478" y="6419462"/>
            <a:ext cx="6096000" cy="276999"/>
          </a:xfrm>
          <a:prstGeom prst="rect">
            <a:avLst/>
          </a:prstGeom>
          <a:noFill/>
        </p:spPr>
        <p:txBody>
          <a:bodyPr wrap="square">
            <a:spAutoFit/>
          </a:bodyPr>
          <a:lstStyle/>
          <a:p>
            <a:pPr algn="just"/>
            <a:r>
              <a:rPr lang="de-DE" sz="1200" dirty="0">
                <a:solidFill>
                  <a:srgbClr val="002060"/>
                </a:solidFill>
                <a:latin typeface="Arial" panose="020B0604020202020204" pitchFamily="34" charset="0"/>
                <a:cs typeface="Arial" panose="020B0604020202020204" pitchFamily="34" charset="0"/>
              </a:rPr>
              <a:t>*</a:t>
            </a:r>
            <a:r>
              <a:rPr lang="de-DE" sz="1200" dirty="0" err="1">
                <a:solidFill>
                  <a:srgbClr val="002060"/>
                </a:solidFill>
                <a:latin typeface="Arial" panose="020B0604020202020204" pitchFamily="34" charset="0"/>
                <a:cs typeface="Arial" panose="020B0604020202020204" pitchFamily="34" charset="0"/>
              </a:rPr>
              <a:t>Past</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results</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are</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no</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guarantee</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of</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future</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success</a:t>
            </a:r>
            <a:r>
              <a:rPr lang="de-DE" sz="1200" dirty="0">
                <a:solidFill>
                  <a:srgbClr val="002060"/>
                </a:solidFill>
                <a:latin typeface="Arial" panose="020B0604020202020204" pitchFamily="34" charset="0"/>
                <a:cs typeface="Arial" panose="020B0604020202020204" pitchFamily="34" charset="0"/>
              </a:rPr>
              <a:t>.</a:t>
            </a:r>
          </a:p>
        </p:txBody>
      </p:sp>
      <p:pic>
        <p:nvPicPr>
          <p:cNvPr id="2" name="Grafik 1" descr="Ein Bild, das Text enthält.&#10;&#10;Automatisch generierte Beschreibung">
            <a:extLst>
              <a:ext uri="{FF2B5EF4-FFF2-40B4-BE49-F238E27FC236}">
                <a16:creationId xmlns:a16="http://schemas.microsoft.com/office/drawing/2014/main" id="{809B2745-F43E-FBB9-FD77-95A3C7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3" y="92158"/>
            <a:ext cx="1147061" cy="1185851"/>
          </a:xfrm>
          <a:prstGeom prst="rect">
            <a:avLst/>
          </a:prstGeom>
        </p:spPr>
      </p:pic>
      <p:sp>
        <p:nvSpPr>
          <p:cNvPr id="10" name="Pfeil: nach unten 9">
            <a:extLst>
              <a:ext uri="{FF2B5EF4-FFF2-40B4-BE49-F238E27FC236}">
                <a16:creationId xmlns:a16="http://schemas.microsoft.com/office/drawing/2014/main" id="{F3480277-A27E-D465-4331-7820A8A3414D}"/>
              </a:ext>
            </a:extLst>
          </p:cNvPr>
          <p:cNvSpPr/>
          <p:nvPr/>
        </p:nvSpPr>
        <p:spPr>
          <a:xfrm rot="16200000">
            <a:off x="5551785" y="1741090"/>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88C9051C-C041-DCC2-8C8C-A120401BEF89}"/>
              </a:ext>
            </a:extLst>
          </p:cNvPr>
          <p:cNvSpPr txBox="1"/>
          <p:nvPr/>
        </p:nvSpPr>
        <p:spPr>
          <a:xfrm>
            <a:off x="530005" y="2293454"/>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feld 17">
            <a:extLst>
              <a:ext uri="{FF2B5EF4-FFF2-40B4-BE49-F238E27FC236}">
                <a16:creationId xmlns:a16="http://schemas.microsoft.com/office/drawing/2014/main" id="{70F0F795-5DD9-6DEC-72CF-5A2B9DC24CF8}"/>
              </a:ext>
            </a:extLst>
          </p:cNvPr>
          <p:cNvSpPr txBox="1"/>
          <p:nvPr/>
        </p:nvSpPr>
        <p:spPr>
          <a:xfrm>
            <a:off x="7195328" y="2173001"/>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37th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Pfeil: nach unten 18">
            <a:extLst>
              <a:ext uri="{FF2B5EF4-FFF2-40B4-BE49-F238E27FC236}">
                <a16:creationId xmlns:a16="http://schemas.microsoft.com/office/drawing/2014/main" id="{FEABB33E-760C-9122-A832-5928736012FA}"/>
              </a:ext>
            </a:extLst>
          </p:cNvPr>
          <p:cNvSpPr/>
          <p:nvPr/>
        </p:nvSpPr>
        <p:spPr>
          <a:xfrm rot="16200000">
            <a:off x="5561830" y="2068694"/>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B3854319-FA27-91AF-2AAE-F74D9214E86A}"/>
              </a:ext>
            </a:extLst>
          </p:cNvPr>
          <p:cNvSpPr txBox="1"/>
          <p:nvPr/>
        </p:nvSpPr>
        <p:spPr>
          <a:xfrm>
            <a:off x="540050" y="2621058"/>
            <a:ext cx="3663075" cy="373757"/>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3" name="Textfeld 22">
            <a:extLst>
              <a:ext uri="{FF2B5EF4-FFF2-40B4-BE49-F238E27FC236}">
                <a16:creationId xmlns:a16="http://schemas.microsoft.com/office/drawing/2014/main" id="{AE62BC1A-9F69-6BF5-1F83-602C02D4ADA0}"/>
              </a:ext>
            </a:extLst>
          </p:cNvPr>
          <p:cNvSpPr txBox="1"/>
          <p:nvPr/>
        </p:nvSpPr>
        <p:spPr>
          <a:xfrm>
            <a:off x="7205373" y="2500605"/>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38th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1" name="Pfeil: nach unten 30">
            <a:extLst>
              <a:ext uri="{FF2B5EF4-FFF2-40B4-BE49-F238E27FC236}">
                <a16:creationId xmlns:a16="http://schemas.microsoft.com/office/drawing/2014/main" id="{C0EF90F9-085C-1B83-4B31-6D3F07DDE26D}"/>
              </a:ext>
            </a:extLst>
          </p:cNvPr>
          <p:cNvSpPr/>
          <p:nvPr/>
        </p:nvSpPr>
        <p:spPr>
          <a:xfrm rot="16200000">
            <a:off x="5567298" y="2369852"/>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1C3F6C98-3B8D-17FE-A2A1-BE2A47E3FD47}"/>
              </a:ext>
            </a:extLst>
          </p:cNvPr>
          <p:cNvSpPr txBox="1"/>
          <p:nvPr/>
        </p:nvSpPr>
        <p:spPr>
          <a:xfrm>
            <a:off x="545518" y="2922216"/>
            <a:ext cx="3663075" cy="373757"/>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4</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3" name="Textfeld 32">
            <a:extLst>
              <a:ext uri="{FF2B5EF4-FFF2-40B4-BE49-F238E27FC236}">
                <a16:creationId xmlns:a16="http://schemas.microsoft.com/office/drawing/2014/main" id="{C0F94B20-3A03-46BE-745D-97EA0A8C025E}"/>
              </a:ext>
            </a:extLst>
          </p:cNvPr>
          <p:cNvSpPr txBox="1"/>
          <p:nvPr/>
        </p:nvSpPr>
        <p:spPr>
          <a:xfrm>
            <a:off x="7210841" y="2801763"/>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39th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Pfeil: nach unten 33">
            <a:extLst>
              <a:ext uri="{FF2B5EF4-FFF2-40B4-BE49-F238E27FC236}">
                <a16:creationId xmlns:a16="http://schemas.microsoft.com/office/drawing/2014/main" id="{51AEFFAA-B4D2-9778-E261-0A157FD0B307}"/>
              </a:ext>
            </a:extLst>
          </p:cNvPr>
          <p:cNvSpPr/>
          <p:nvPr/>
        </p:nvSpPr>
        <p:spPr>
          <a:xfrm rot="16200000">
            <a:off x="5577343" y="2697456"/>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54BB259C-079F-F5DB-16A1-394035697925}"/>
              </a:ext>
            </a:extLst>
          </p:cNvPr>
          <p:cNvSpPr txBox="1"/>
          <p:nvPr/>
        </p:nvSpPr>
        <p:spPr>
          <a:xfrm>
            <a:off x="555563" y="3249820"/>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6" name="Textfeld 35">
            <a:extLst>
              <a:ext uri="{FF2B5EF4-FFF2-40B4-BE49-F238E27FC236}">
                <a16:creationId xmlns:a16="http://schemas.microsoft.com/office/drawing/2014/main" id="{52A0FE20-F45C-4169-42FD-BEB0DE1271C5}"/>
              </a:ext>
            </a:extLst>
          </p:cNvPr>
          <p:cNvSpPr txBox="1"/>
          <p:nvPr/>
        </p:nvSpPr>
        <p:spPr>
          <a:xfrm>
            <a:off x="7220886" y="3129367"/>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40th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7" name="Pfeil: nach unten 36">
            <a:extLst>
              <a:ext uri="{FF2B5EF4-FFF2-40B4-BE49-F238E27FC236}">
                <a16:creationId xmlns:a16="http://schemas.microsoft.com/office/drawing/2014/main" id="{8A331BD2-7DDC-42C5-DF77-AC87C5759D9E}"/>
              </a:ext>
            </a:extLst>
          </p:cNvPr>
          <p:cNvSpPr/>
          <p:nvPr/>
        </p:nvSpPr>
        <p:spPr>
          <a:xfrm rot="16200000">
            <a:off x="5603813" y="3808060"/>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CC1DA203-C32D-E58E-5486-B97AD628592D}"/>
              </a:ext>
            </a:extLst>
          </p:cNvPr>
          <p:cNvSpPr txBox="1"/>
          <p:nvPr/>
        </p:nvSpPr>
        <p:spPr>
          <a:xfrm>
            <a:off x="582033" y="4360424"/>
            <a:ext cx="3663075" cy="766172"/>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37th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p>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etc.</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9" name="Textfeld 38">
            <a:extLst>
              <a:ext uri="{FF2B5EF4-FFF2-40B4-BE49-F238E27FC236}">
                <a16:creationId xmlns:a16="http://schemas.microsoft.com/office/drawing/2014/main" id="{FD1E3D2C-D984-9042-180D-288913FC194D}"/>
              </a:ext>
            </a:extLst>
          </p:cNvPr>
          <p:cNvSpPr txBox="1"/>
          <p:nvPr/>
        </p:nvSpPr>
        <p:spPr>
          <a:xfrm>
            <a:off x="7247356" y="4360426"/>
            <a:ext cx="3663075" cy="766172"/>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de-DE"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73rd </a:t>
            </a:r>
            <a:r>
              <a:rPr lang="de-DE"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month</a:t>
            </a: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35.000 USD</a:t>
            </a:r>
          </a:p>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etc.</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0" name="Freihandform: Form 39">
            <a:extLst>
              <a:ext uri="{FF2B5EF4-FFF2-40B4-BE49-F238E27FC236}">
                <a16:creationId xmlns:a16="http://schemas.microsoft.com/office/drawing/2014/main" id="{5356D238-77CA-A0CB-FB79-1603671FDF69}"/>
              </a:ext>
            </a:extLst>
          </p:cNvPr>
          <p:cNvSpPr/>
          <p:nvPr/>
        </p:nvSpPr>
        <p:spPr>
          <a:xfrm>
            <a:off x="635152" y="3667880"/>
            <a:ext cx="9787409" cy="597509"/>
          </a:xfrm>
          <a:custGeom>
            <a:avLst/>
            <a:gdLst>
              <a:gd name="connsiteX0" fmla="*/ 0 w 9787409"/>
              <a:gd name="connsiteY0" fmla="*/ 285394 h 597509"/>
              <a:gd name="connsiteX1" fmla="*/ 936302 w 9787409"/>
              <a:gd name="connsiteY1" fmla="*/ 170410 h 597509"/>
              <a:gd name="connsiteX2" fmla="*/ 1357911 w 9787409"/>
              <a:gd name="connsiteY2" fmla="*/ 427756 h 597509"/>
              <a:gd name="connsiteX3" fmla="*/ 2025916 w 9787409"/>
              <a:gd name="connsiteY3" fmla="*/ 247066 h 597509"/>
              <a:gd name="connsiteX4" fmla="*/ 2573461 w 9787409"/>
              <a:gd name="connsiteY4" fmla="*/ 422280 h 597509"/>
              <a:gd name="connsiteX5" fmla="*/ 3827339 w 9787409"/>
              <a:gd name="connsiteY5" fmla="*/ 192312 h 597509"/>
              <a:gd name="connsiteX6" fmla="*/ 4971708 w 9787409"/>
              <a:gd name="connsiteY6" fmla="*/ 597495 h 597509"/>
              <a:gd name="connsiteX7" fmla="*/ 5349514 w 9787409"/>
              <a:gd name="connsiteY7" fmla="*/ 208738 h 597509"/>
              <a:gd name="connsiteX8" fmla="*/ 6740278 w 9787409"/>
              <a:gd name="connsiteY8" fmla="*/ 515363 h 597509"/>
              <a:gd name="connsiteX9" fmla="*/ 7397332 w 9787409"/>
              <a:gd name="connsiteY9" fmla="*/ 197787 h 597509"/>
              <a:gd name="connsiteX10" fmla="*/ 8601931 w 9787409"/>
              <a:gd name="connsiteY10" fmla="*/ 427756 h 597509"/>
              <a:gd name="connsiteX11" fmla="*/ 9686070 w 9787409"/>
              <a:gd name="connsiteY11" fmla="*/ 17097 h 597509"/>
              <a:gd name="connsiteX12" fmla="*/ 9740824 w 9787409"/>
              <a:gd name="connsiteY12" fmla="*/ 71852 h 597509"/>
              <a:gd name="connsiteX13" fmla="*/ 9740824 w 9787409"/>
              <a:gd name="connsiteY13" fmla="*/ 71852 h 597509"/>
              <a:gd name="connsiteX14" fmla="*/ 9740824 w 9787409"/>
              <a:gd name="connsiteY14" fmla="*/ 71852 h 5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7409" h="597509">
                <a:moveTo>
                  <a:pt x="0" y="285394"/>
                </a:moveTo>
                <a:cubicBezTo>
                  <a:pt x="354991" y="216038"/>
                  <a:pt x="709983" y="146683"/>
                  <a:pt x="936302" y="170410"/>
                </a:cubicBezTo>
                <a:cubicBezTo>
                  <a:pt x="1162621" y="194137"/>
                  <a:pt x="1176309" y="414980"/>
                  <a:pt x="1357911" y="427756"/>
                </a:cubicBezTo>
                <a:cubicBezTo>
                  <a:pt x="1539513" y="440532"/>
                  <a:pt x="1823324" y="247979"/>
                  <a:pt x="2025916" y="247066"/>
                </a:cubicBezTo>
                <a:cubicBezTo>
                  <a:pt x="2228508" y="246153"/>
                  <a:pt x="2273224" y="431406"/>
                  <a:pt x="2573461" y="422280"/>
                </a:cubicBezTo>
                <a:cubicBezTo>
                  <a:pt x="2873698" y="413154"/>
                  <a:pt x="3427631" y="163110"/>
                  <a:pt x="3827339" y="192312"/>
                </a:cubicBezTo>
                <a:cubicBezTo>
                  <a:pt x="4227047" y="221514"/>
                  <a:pt x="4718012" y="594757"/>
                  <a:pt x="4971708" y="597495"/>
                </a:cubicBezTo>
                <a:cubicBezTo>
                  <a:pt x="5225404" y="600233"/>
                  <a:pt x="5054752" y="222427"/>
                  <a:pt x="5349514" y="208738"/>
                </a:cubicBezTo>
                <a:cubicBezTo>
                  <a:pt x="5644276" y="195049"/>
                  <a:pt x="6398975" y="517188"/>
                  <a:pt x="6740278" y="515363"/>
                </a:cubicBezTo>
                <a:cubicBezTo>
                  <a:pt x="7081581" y="513538"/>
                  <a:pt x="7087057" y="212388"/>
                  <a:pt x="7397332" y="197787"/>
                </a:cubicBezTo>
                <a:cubicBezTo>
                  <a:pt x="7707607" y="183186"/>
                  <a:pt x="8220475" y="457871"/>
                  <a:pt x="8601931" y="427756"/>
                </a:cubicBezTo>
                <a:cubicBezTo>
                  <a:pt x="8983387" y="397641"/>
                  <a:pt x="9496255" y="76414"/>
                  <a:pt x="9686070" y="17097"/>
                </a:cubicBezTo>
                <a:cubicBezTo>
                  <a:pt x="9875885" y="-42220"/>
                  <a:pt x="9740824" y="71852"/>
                  <a:pt x="9740824" y="71852"/>
                </a:cubicBezTo>
                <a:lnTo>
                  <a:pt x="9740824" y="71852"/>
                </a:lnTo>
                <a:lnTo>
                  <a:pt x="9740824" y="71852"/>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a:extLst>
              <a:ext uri="{FF2B5EF4-FFF2-40B4-BE49-F238E27FC236}">
                <a16:creationId xmlns:a16="http://schemas.microsoft.com/office/drawing/2014/main" id="{BAC5BB59-1E8E-72A1-4D5B-F2B872A52EE9}"/>
              </a:ext>
            </a:extLst>
          </p:cNvPr>
          <p:cNvSpPr txBox="1"/>
          <p:nvPr/>
        </p:nvSpPr>
        <p:spPr>
          <a:xfrm>
            <a:off x="1310965" y="5483348"/>
            <a:ext cx="7044572" cy="461665"/>
          </a:xfrm>
          <a:prstGeom prst="rect">
            <a:avLst/>
          </a:prstGeom>
          <a:noFill/>
        </p:spPr>
        <p:txBody>
          <a:bodyPr wrap="square">
            <a:spAutoFit/>
          </a:bodyPr>
          <a:lstStyle/>
          <a:p>
            <a:pPr algn="ctr"/>
            <a:r>
              <a:rPr lang="de-DE" sz="2400" b="1" dirty="0">
                <a:solidFill>
                  <a:srgbClr val="002060"/>
                </a:solidFill>
              </a:rPr>
              <a:t>In </a:t>
            </a:r>
            <a:r>
              <a:rPr lang="de-DE" sz="2400" b="1" dirty="0" err="1">
                <a:solidFill>
                  <a:srgbClr val="002060"/>
                </a:solidFill>
              </a:rPr>
              <a:t>the</a:t>
            </a:r>
            <a:r>
              <a:rPr lang="de-DE" sz="2400" b="1" dirty="0">
                <a:solidFill>
                  <a:srgbClr val="002060"/>
                </a:solidFill>
              </a:rPr>
              <a:t> 73rd </a:t>
            </a:r>
            <a:r>
              <a:rPr lang="de-DE" sz="2400" b="1" dirty="0" err="1">
                <a:solidFill>
                  <a:srgbClr val="002060"/>
                </a:solidFill>
              </a:rPr>
              <a:t>month</a:t>
            </a:r>
            <a:r>
              <a:rPr lang="de-DE" sz="2400" b="1" dirty="0">
                <a:solidFill>
                  <a:srgbClr val="002060"/>
                </a:solidFill>
              </a:rPr>
              <a:t> </a:t>
            </a:r>
            <a:r>
              <a:rPr lang="de-DE" sz="2400" b="1" dirty="0" err="1">
                <a:solidFill>
                  <a:srgbClr val="002060"/>
                </a:solidFill>
              </a:rPr>
              <a:t>already</a:t>
            </a:r>
            <a:r>
              <a:rPr lang="de-DE" sz="2400" b="1" dirty="0">
                <a:solidFill>
                  <a:srgbClr val="002060"/>
                </a:solidFill>
              </a:rPr>
              <a:t> 1.260.000 USD </a:t>
            </a:r>
            <a:r>
              <a:rPr lang="de-DE" sz="2400" b="1" dirty="0" err="1">
                <a:solidFill>
                  <a:srgbClr val="002060"/>
                </a:solidFill>
              </a:rPr>
              <a:t>received</a:t>
            </a:r>
            <a:r>
              <a:rPr lang="de-DE" sz="2400" b="1" dirty="0">
                <a:solidFill>
                  <a:srgbClr val="002060"/>
                </a:solidFill>
              </a:rPr>
              <a:t>!!!</a:t>
            </a:r>
          </a:p>
        </p:txBody>
      </p:sp>
      <p:sp>
        <p:nvSpPr>
          <p:cNvPr id="4" name="Pfeil: nach unten 3">
            <a:extLst>
              <a:ext uri="{FF2B5EF4-FFF2-40B4-BE49-F238E27FC236}">
                <a16:creationId xmlns:a16="http://schemas.microsoft.com/office/drawing/2014/main" id="{2C307E1D-6FFC-4BAA-2C42-D01170239E31}"/>
              </a:ext>
            </a:extLst>
          </p:cNvPr>
          <p:cNvSpPr/>
          <p:nvPr/>
        </p:nvSpPr>
        <p:spPr>
          <a:xfrm rot="16200000">
            <a:off x="5556354" y="1433563"/>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79B6D82D-B4A0-7A8C-5C08-95FED472CC50}"/>
              </a:ext>
            </a:extLst>
          </p:cNvPr>
          <p:cNvSpPr txBox="1"/>
          <p:nvPr/>
        </p:nvSpPr>
        <p:spPr>
          <a:xfrm>
            <a:off x="534574" y="1985927"/>
            <a:ext cx="3663075" cy="373757"/>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BDA0F0FE-B431-D3A5-6833-02E83BB8C767}"/>
              </a:ext>
            </a:extLst>
          </p:cNvPr>
          <p:cNvSpPr txBox="1"/>
          <p:nvPr/>
        </p:nvSpPr>
        <p:spPr>
          <a:xfrm>
            <a:off x="7199897" y="1865474"/>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36th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73012"/>
      </p:ext>
    </p:extLst>
  </p:cSld>
  <p:clrMapOvr>
    <a:masterClrMapping/>
  </p:clrMapOvr>
  <mc:AlternateContent xmlns:mc="http://schemas.openxmlformats.org/markup-compatibility/2006" xmlns:p14="http://schemas.microsoft.com/office/powerpoint/2010/main">
    <mc:Choice Requires="p14">
      <p:transition spd="slow" p14:dur="2000" advTm="53904"/>
    </mc:Choice>
    <mc:Fallback xmlns="">
      <p:transition spd="slow" advTm="5390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ieren 40">
            <a:extLst>
              <a:ext uri="{FF2B5EF4-FFF2-40B4-BE49-F238E27FC236}">
                <a16:creationId xmlns:a16="http://schemas.microsoft.com/office/drawing/2014/main" id="{ED9E9910-A06C-2812-5A1B-747293206035}"/>
              </a:ext>
            </a:extLst>
          </p:cNvPr>
          <p:cNvGrpSpPr/>
          <p:nvPr/>
        </p:nvGrpSpPr>
        <p:grpSpPr>
          <a:xfrm>
            <a:off x="9346396" y="4685731"/>
            <a:ext cx="2535611" cy="1867342"/>
            <a:chOff x="9154755" y="4408905"/>
            <a:chExt cx="2535611" cy="1867342"/>
          </a:xfrm>
        </p:grpSpPr>
        <p:sp>
          <p:nvSpPr>
            <p:cNvPr id="16" name="Explosion: 8 Zacken 15">
              <a:extLst>
                <a:ext uri="{FF2B5EF4-FFF2-40B4-BE49-F238E27FC236}">
                  <a16:creationId xmlns:a16="http://schemas.microsoft.com/office/drawing/2014/main" id="{5391BF14-AFFC-0EDA-2733-723961A8D888}"/>
                </a:ext>
              </a:extLst>
            </p:cNvPr>
            <p:cNvSpPr/>
            <p:nvPr/>
          </p:nvSpPr>
          <p:spPr>
            <a:xfrm rot="20873819">
              <a:off x="9154755" y="4408905"/>
              <a:ext cx="2535611" cy="1867342"/>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D1006A29-9E12-EA27-46B9-85345085226E}"/>
                </a:ext>
              </a:extLst>
            </p:cNvPr>
            <p:cNvSpPr txBox="1"/>
            <p:nvPr/>
          </p:nvSpPr>
          <p:spPr>
            <a:xfrm rot="20077122">
              <a:off x="9579991" y="4912111"/>
              <a:ext cx="1733572" cy="646331"/>
            </a:xfrm>
            <a:prstGeom prst="rect">
              <a:avLst/>
            </a:prstGeom>
            <a:noFill/>
          </p:spPr>
          <p:txBody>
            <a:bodyPr wrap="square" rtlCol="0">
              <a:spAutoFit/>
            </a:bodyPr>
            <a:lstStyle/>
            <a:p>
              <a:pPr algn="ctr"/>
              <a:r>
                <a:rPr lang="de-DE" b="1" dirty="0">
                  <a:solidFill>
                    <a:srgbClr val="002060"/>
                  </a:solidFill>
                </a:rPr>
                <a:t>3.900 USD-</a:t>
              </a:r>
              <a:br>
                <a:rPr lang="de-DE" b="1" dirty="0">
                  <a:solidFill>
                    <a:srgbClr val="002060"/>
                  </a:solidFill>
                </a:rPr>
              </a:br>
              <a:r>
                <a:rPr lang="de-DE" b="1" dirty="0">
                  <a:solidFill>
                    <a:srgbClr val="002060"/>
                  </a:solidFill>
                </a:rPr>
                <a:t>total </a:t>
              </a:r>
              <a:r>
                <a:rPr lang="de-DE" b="1" dirty="0" err="1">
                  <a:solidFill>
                    <a:srgbClr val="002060"/>
                  </a:solidFill>
                </a:rPr>
                <a:t>fee</a:t>
              </a:r>
              <a:endParaRPr lang="de-DE" b="1" dirty="0">
                <a:solidFill>
                  <a:srgbClr val="002060"/>
                </a:solidFill>
              </a:endParaRPr>
            </a:p>
          </p:txBody>
        </p:sp>
      </p:grpSp>
      <p:pic>
        <p:nvPicPr>
          <p:cNvPr id="5" name="Grafik 4">
            <a:extLst>
              <a:ext uri="{FF2B5EF4-FFF2-40B4-BE49-F238E27FC236}">
                <a16:creationId xmlns:a16="http://schemas.microsoft.com/office/drawing/2014/main" id="{4D4379F4-9496-5C45-1EFF-9A160ED5E0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8" name="Textfeld 7">
            <a:extLst>
              <a:ext uri="{FF2B5EF4-FFF2-40B4-BE49-F238E27FC236}">
                <a16:creationId xmlns:a16="http://schemas.microsoft.com/office/drawing/2014/main" id="{5CF28023-9469-E743-E6E1-8BCF26523B0A}"/>
              </a:ext>
            </a:extLst>
          </p:cNvPr>
          <p:cNvSpPr txBox="1"/>
          <p:nvPr/>
        </p:nvSpPr>
        <p:spPr>
          <a:xfrm>
            <a:off x="4183035" y="885268"/>
            <a:ext cx="3202232" cy="336631"/>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On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the</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basis</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of</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DeFi</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-Hybrid 36</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feld 8">
            <a:extLst>
              <a:ext uri="{FF2B5EF4-FFF2-40B4-BE49-F238E27FC236}">
                <a16:creationId xmlns:a16="http://schemas.microsoft.com/office/drawing/2014/main" id="{B1D08777-9106-FD7A-EF95-A120F87E3E9D}"/>
              </a:ext>
            </a:extLst>
          </p:cNvPr>
          <p:cNvSpPr txBox="1"/>
          <p:nvPr/>
        </p:nvSpPr>
        <p:spPr>
          <a:xfrm>
            <a:off x="1951336" y="316717"/>
            <a:ext cx="7665629" cy="461665"/>
          </a:xfrm>
          <a:prstGeom prst="rect">
            <a:avLst/>
          </a:prstGeom>
          <a:noFill/>
        </p:spPr>
        <p:txBody>
          <a:bodyPr wrap="square">
            <a:spAutoFit/>
          </a:bodyPr>
          <a:lstStyle/>
          <a:p>
            <a:pPr algn="ctr"/>
            <a:r>
              <a:rPr lang="de-DE" sz="2400" b="1" dirty="0">
                <a:solidFill>
                  <a:srgbClr val="002060"/>
                </a:solidFill>
              </a:rPr>
              <a:t>100 USD – </a:t>
            </a:r>
            <a:r>
              <a:rPr lang="de-DE" sz="2400" b="1" dirty="0" err="1">
                <a:solidFill>
                  <a:srgbClr val="002060"/>
                </a:solidFill>
              </a:rPr>
              <a:t>Savings</a:t>
            </a:r>
            <a:r>
              <a:rPr lang="de-DE" sz="2400" b="1" dirty="0">
                <a:solidFill>
                  <a:srgbClr val="002060"/>
                </a:solidFill>
              </a:rPr>
              <a:t> plan </a:t>
            </a:r>
            <a:r>
              <a:rPr lang="de-DE" sz="2400" b="1" dirty="0" err="1">
                <a:solidFill>
                  <a:srgbClr val="002060"/>
                </a:solidFill>
              </a:rPr>
              <a:t>with</a:t>
            </a:r>
            <a:r>
              <a:rPr lang="de-DE" sz="2400" b="1" dirty="0">
                <a:solidFill>
                  <a:srgbClr val="002060"/>
                </a:solidFill>
              </a:rPr>
              <a:t> 300 USD Extra </a:t>
            </a:r>
            <a:r>
              <a:rPr lang="de-DE" sz="2400" b="1" dirty="0" err="1">
                <a:solidFill>
                  <a:srgbClr val="002060"/>
                </a:solidFill>
              </a:rPr>
              <a:t>payment</a:t>
            </a:r>
            <a:r>
              <a:rPr lang="de-DE" sz="2400" b="1" dirty="0">
                <a:solidFill>
                  <a:srgbClr val="002060"/>
                </a:solidFill>
              </a:rPr>
              <a:t> </a:t>
            </a:r>
          </a:p>
        </p:txBody>
      </p:sp>
      <p:sp>
        <p:nvSpPr>
          <p:cNvPr id="3" name="Textfeld 2">
            <a:extLst>
              <a:ext uri="{FF2B5EF4-FFF2-40B4-BE49-F238E27FC236}">
                <a16:creationId xmlns:a16="http://schemas.microsoft.com/office/drawing/2014/main" id="{602EF33B-E8A3-3FBA-8576-69DA2ED291B8}"/>
              </a:ext>
            </a:extLst>
          </p:cNvPr>
          <p:cNvSpPr txBox="1"/>
          <p:nvPr/>
        </p:nvSpPr>
        <p:spPr>
          <a:xfrm>
            <a:off x="154478" y="6419462"/>
            <a:ext cx="6096000" cy="276999"/>
          </a:xfrm>
          <a:prstGeom prst="rect">
            <a:avLst/>
          </a:prstGeom>
          <a:noFill/>
        </p:spPr>
        <p:txBody>
          <a:bodyPr wrap="square">
            <a:spAutoFit/>
          </a:bodyPr>
          <a:lstStyle/>
          <a:p>
            <a:pPr algn="just"/>
            <a:r>
              <a:rPr lang="de-DE" sz="1200" dirty="0">
                <a:solidFill>
                  <a:srgbClr val="002060"/>
                </a:solidFill>
                <a:latin typeface="Arial" panose="020B0604020202020204" pitchFamily="34" charset="0"/>
                <a:cs typeface="Arial" panose="020B0604020202020204" pitchFamily="34" charset="0"/>
              </a:rPr>
              <a:t>*</a:t>
            </a:r>
            <a:r>
              <a:rPr lang="de-DE" sz="1200" dirty="0" err="1">
                <a:solidFill>
                  <a:srgbClr val="002060"/>
                </a:solidFill>
                <a:latin typeface="Arial" panose="020B0604020202020204" pitchFamily="34" charset="0"/>
                <a:cs typeface="Arial" panose="020B0604020202020204" pitchFamily="34" charset="0"/>
              </a:rPr>
              <a:t>Past</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results</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are</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no</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guarantee</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of</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future</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success</a:t>
            </a:r>
            <a:r>
              <a:rPr lang="de-DE" sz="1200" dirty="0">
                <a:solidFill>
                  <a:srgbClr val="002060"/>
                </a:solidFill>
                <a:latin typeface="Arial" panose="020B0604020202020204" pitchFamily="34" charset="0"/>
                <a:cs typeface="Arial" panose="020B0604020202020204" pitchFamily="34" charset="0"/>
              </a:rPr>
              <a:t>.</a:t>
            </a:r>
          </a:p>
        </p:txBody>
      </p:sp>
      <p:pic>
        <p:nvPicPr>
          <p:cNvPr id="2" name="Grafik 1" descr="Ein Bild, das Text enthält.&#10;&#10;Automatisch generierte Beschreibung">
            <a:extLst>
              <a:ext uri="{FF2B5EF4-FFF2-40B4-BE49-F238E27FC236}">
                <a16:creationId xmlns:a16="http://schemas.microsoft.com/office/drawing/2014/main" id="{809B2745-F43E-FBB9-FD77-95A3C7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3" y="92158"/>
            <a:ext cx="1147061" cy="1185851"/>
          </a:xfrm>
          <a:prstGeom prst="rect">
            <a:avLst/>
          </a:prstGeom>
        </p:spPr>
      </p:pic>
      <p:sp>
        <p:nvSpPr>
          <p:cNvPr id="10" name="Pfeil: nach unten 9">
            <a:extLst>
              <a:ext uri="{FF2B5EF4-FFF2-40B4-BE49-F238E27FC236}">
                <a16:creationId xmlns:a16="http://schemas.microsoft.com/office/drawing/2014/main" id="{F3480277-A27E-D465-4331-7820A8A3414D}"/>
              </a:ext>
            </a:extLst>
          </p:cNvPr>
          <p:cNvSpPr/>
          <p:nvPr/>
        </p:nvSpPr>
        <p:spPr>
          <a:xfrm rot="16200000">
            <a:off x="5551785" y="1741090"/>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88C9051C-C041-DCC2-8C8C-A120401BEF89}"/>
              </a:ext>
            </a:extLst>
          </p:cNvPr>
          <p:cNvSpPr txBox="1"/>
          <p:nvPr/>
        </p:nvSpPr>
        <p:spPr>
          <a:xfrm>
            <a:off x="530005" y="2293454"/>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feld 17">
            <a:extLst>
              <a:ext uri="{FF2B5EF4-FFF2-40B4-BE49-F238E27FC236}">
                <a16:creationId xmlns:a16="http://schemas.microsoft.com/office/drawing/2014/main" id="{70F0F795-5DD9-6DEC-72CF-5A2B9DC24CF8}"/>
              </a:ext>
            </a:extLst>
          </p:cNvPr>
          <p:cNvSpPr txBox="1"/>
          <p:nvPr/>
        </p:nvSpPr>
        <p:spPr>
          <a:xfrm>
            <a:off x="7195328" y="2173001"/>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37th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Pfeil: nach unten 18">
            <a:extLst>
              <a:ext uri="{FF2B5EF4-FFF2-40B4-BE49-F238E27FC236}">
                <a16:creationId xmlns:a16="http://schemas.microsoft.com/office/drawing/2014/main" id="{FEABB33E-760C-9122-A832-5928736012FA}"/>
              </a:ext>
            </a:extLst>
          </p:cNvPr>
          <p:cNvSpPr/>
          <p:nvPr/>
        </p:nvSpPr>
        <p:spPr>
          <a:xfrm rot="16200000">
            <a:off x="5561830" y="2068694"/>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B3854319-FA27-91AF-2AAE-F74D9214E86A}"/>
              </a:ext>
            </a:extLst>
          </p:cNvPr>
          <p:cNvSpPr txBox="1"/>
          <p:nvPr/>
        </p:nvSpPr>
        <p:spPr>
          <a:xfrm>
            <a:off x="540050" y="2621058"/>
            <a:ext cx="3663075" cy="373757"/>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3" name="Textfeld 22">
            <a:extLst>
              <a:ext uri="{FF2B5EF4-FFF2-40B4-BE49-F238E27FC236}">
                <a16:creationId xmlns:a16="http://schemas.microsoft.com/office/drawing/2014/main" id="{AE62BC1A-9F69-6BF5-1F83-602C02D4ADA0}"/>
              </a:ext>
            </a:extLst>
          </p:cNvPr>
          <p:cNvSpPr txBox="1"/>
          <p:nvPr/>
        </p:nvSpPr>
        <p:spPr>
          <a:xfrm>
            <a:off x="7205373" y="2500605"/>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38th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1" name="Pfeil: nach unten 30">
            <a:extLst>
              <a:ext uri="{FF2B5EF4-FFF2-40B4-BE49-F238E27FC236}">
                <a16:creationId xmlns:a16="http://schemas.microsoft.com/office/drawing/2014/main" id="{C0EF90F9-085C-1B83-4B31-6D3F07DDE26D}"/>
              </a:ext>
            </a:extLst>
          </p:cNvPr>
          <p:cNvSpPr/>
          <p:nvPr/>
        </p:nvSpPr>
        <p:spPr>
          <a:xfrm rot="16200000">
            <a:off x="5567298" y="2369852"/>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1C3F6C98-3B8D-17FE-A2A1-BE2A47E3FD47}"/>
              </a:ext>
            </a:extLst>
          </p:cNvPr>
          <p:cNvSpPr txBox="1"/>
          <p:nvPr/>
        </p:nvSpPr>
        <p:spPr>
          <a:xfrm>
            <a:off x="545518" y="2922216"/>
            <a:ext cx="3663075" cy="373757"/>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4</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3" name="Textfeld 32">
            <a:extLst>
              <a:ext uri="{FF2B5EF4-FFF2-40B4-BE49-F238E27FC236}">
                <a16:creationId xmlns:a16="http://schemas.microsoft.com/office/drawing/2014/main" id="{C0F94B20-3A03-46BE-745D-97EA0A8C025E}"/>
              </a:ext>
            </a:extLst>
          </p:cNvPr>
          <p:cNvSpPr txBox="1"/>
          <p:nvPr/>
        </p:nvSpPr>
        <p:spPr>
          <a:xfrm>
            <a:off x="7210841" y="2801763"/>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39th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Pfeil: nach unten 33">
            <a:extLst>
              <a:ext uri="{FF2B5EF4-FFF2-40B4-BE49-F238E27FC236}">
                <a16:creationId xmlns:a16="http://schemas.microsoft.com/office/drawing/2014/main" id="{51AEFFAA-B4D2-9778-E261-0A157FD0B307}"/>
              </a:ext>
            </a:extLst>
          </p:cNvPr>
          <p:cNvSpPr/>
          <p:nvPr/>
        </p:nvSpPr>
        <p:spPr>
          <a:xfrm rot="16200000">
            <a:off x="5577343" y="2697456"/>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54BB259C-079F-F5DB-16A1-394035697925}"/>
              </a:ext>
            </a:extLst>
          </p:cNvPr>
          <p:cNvSpPr txBox="1"/>
          <p:nvPr/>
        </p:nvSpPr>
        <p:spPr>
          <a:xfrm>
            <a:off x="555563" y="3249820"/>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6" name="Textfeld 35">
            <a:extLst>
              <a:ext uri="{FF2B5EF4-FFF2-40B4-BE49-F238E27FC236}">
                <a16:creationId xmlns:a16="http://schemas.microsoft.com/office/drawing/2014/main" id="{52A0FE20-F45C-4169-42FD-BEB0DE1271C5}"/>
              </a:ext>
            </a:extLst>
          </p:cNvPr>
          <p:cNvSpPr txBox="1"/>
          <p:nvPr/>
        </p:nvSpPr>
        <p:spPr>
          <a:xfrm>
            <a:off x="7220886" y="3129367"/>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40th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7" name="Pfeil: nach unten 36">
            <a:extLst>
              <a:ext uri="{FF2B5EF4-FFF2-40B4-BE49-F238E27FC236}">
                <a16:creationId xmlns:a16="http://schemas.microsoft.com/office/drawing/2014/main" id="{8A331BD2-7DDC-42C5-DF77-AC87C5759D9E}"/>
              </a:ext>
            </a:extLst>
          </p:cNvPr>
          <p:cNvSpPr/>
          <p:nvPr/>
        </p:nvSpPr>
        <p:spPr>
          <a:xfrm rot="16200000">
            <a:off x="5603813" y="3808060"/>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CC1DA203-C32D-E58E-5486-B97AD628592D}"/>
              </a:ext>
            </a:extLst>
          </p:cNvPr>
          <p:cNvSpPr txBox="1"/>
          <p:nvPr/>
        </p:nvSpPr>
        <p:spPr>
          <a:xfrm>
            <a:off x="582033" y="4360424"/>
            <a:ext cx="3663075" cy="766172"/>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37th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p>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etc.</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9" name="Textfeld 38">
            <a:extLst>
              <a:ext uri="{FF2B5EF4-FFF2-40B4-BE49-F238E27FC236}">
                <a16:creationId xmlns:a16="http://schemas.microsoft.com/office/drawing/2014/main" id="{FD1E3D2C-D984-9042-180D-288913FC194D}"/>
              </a:ext>
            </a:extLst>
          </p:cNvPr>
          <p:cNvSpPr txBox="1"/>
          <p:nvPr/>
        </p:nvSpPr>
        <p:spPr>
          <a:xfrm>
            <a:off x="7247356" y="4360426"/>
            <a:ext cx="3663075" cy="772712"/>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de-DE"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73rd </a:t>
            </a:r>
            <a:r>
              <a:rPr lang="de-DE"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p>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etc.</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0" name="Freihandform: Form 39">
            <a:extLst>
              <a:ext uri="{FF2B5EF4-FFF2-40B4-BE49-F238E27FC236}">
                <a16:creationId xmlns:a16="http://schemas.microsoft.com/office/drawing/2014/main" id="{5356D238-77CA-A0CB-FB79-1603671FDF69}"/>
              </a:ext>
            </a:extLst>
          </p:cNvPr>
          <p:cNvSpPr/>
          <p:nvPr/>
        </p:nvSpPr>
        <p:spPr>
          <a:xfrm>
            <a:off x="635152" y="3667880"/>
            <a:ext cx="9787409" cy="597509"/>
          </a:xfrm>
          <a:custGeom>
            <a:avLst/>
            <a:gdLst>
              <a:gd name="connsiteX0" fmla="*/ 0 w 9787409"/>
              <a:gd name="connsiteY0" fmla="*/ 285394 h 597509"/>
              <a:gd name="connsiteX1" fmla="*/ 936302 w 9787409"/>
              <a:gd name="connsiteY1" fmla="*/ 170410 h 597509"/>
              <a:gd name="connsiteX2" fmla="*/ 1357911 w 9787409"/>
              <a:gd name="connsiteY2" fmla="*/ 427756 h 597509"/>
              <a:gd name="connsiteX3" fmla="*/ 2025916 w 9787409"/>
              <a:gd name="connsiteY3" fmla="*/ 247066 h 597509"/>
              <a:gd name="connsiteX4" fmla="*/ 2573461 w 9787409"/>
              <a:gd name="connsiteY4" fmla="*/ 422280 h 597509"/>
              <a:gd name="connsiteX5" fmla="*/ 3827339 w 9787409"/>
              <a:gd name="connsiteY5" fmla="*/ 192312 h 597509"/>
              <a:gd name="connsiteX6" fmla="*/ 4971708 w 9787409"/>
              <a:gd name="connsiteY6" fmla="*/ 597495 h 597509"/>
              <a:gd name="connsiteX7" fmla="*/ 5349514 w 9787409"/>
              <a:gd name="connsiteY7" fmla="*/ 208738 h 597509"/>
              <a:gd name="connsiteX8" fmla="*/ 6740278 w 9787409"/>
              <a:gd name="connsiteY8" fmla="*/ 515363 h 597509"/>
              <a:gd name="connsiteX9" fmla="*/ 7397332 w 9787409"/>
              <a:gd name="connsiteY9" fmla="*/ 197787 h 597509"/>
              <a:gd name="connsiteX10" fmla="*/ 8601931 w 9787409"/>
              <a:gd name="connsiteY10" fmla="*/ 427756 h 597509"/>
              <a:gd name="connsiteX11" fmla="*/ 9686070 w 9787409"/>
              <a:gd name="connsiteY11" fmla="*/ 17097 h 597509"/>
              <a:gd name="connsiteX12" fmla="*/ 9740824 w 9787409"/>
              <a:gd name="connsiteY12" fmla="*/ 71852 h 597509"/>
              <a:gd name="connsiteX13" fmla="*/ 9740824 w 9787409"/>
              <a:gd name="connsiteY13" fmla="*/ 71852 h 597509"/>
              <a:gd name="connsiteX14" fmla="*/ 9740824 w 9787409"/>
              <a:gd name="connsiteY14" fmla="*/ 71852 h 5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7409" h="597509">
                <a:moveTo>
                  <a:pt x="0" y="285394"/>
                </a:moveTo>
                <a:cubicBezTo>
                  <a:pt x="354991" y="216038"/>
                  <a:pt x="709983" y="146683"/>
                  <a:pt x="936302" y="170410"/>
                </a:cubicBezTo>
                <a:cubicBezTo>
                  <a:pt x="1162621" y="194137"/>
                  <a:pt x="1176309" y="414980"/>
                  <a:pt x="1357911" y="427756"/>
                </a:cubicBezTo>
                <a:cubicBezTo>
                  <a:pt x="1539513" y="440532"/>
                  <a:pt x="1823324" y="247979"/>
                  <a:pt x="2025916" y="247066"/>
                </a:cubicBezTo>
                <a:cubicBezTo>
                  <a:pt x="2228508" y="246153"/>
                  <a:pt x="2273224" y="431406"/>
                  <a:pt x="2573461" y="422280"/>
                </a:cubicBezTo>
                <a:cubicBezTo>
                  <a:pt x="2873698" y="413154"/>
                  <a:pt x="3427631" y="163110"/>
                  <a:pt x="3827339" y="192312"/>
                </a:cubicBezTo>
                <a:cubicBezTo>
                  <a:pt x="4227047" y="221514"/>
                  <a:pt x="4718012" y="594757"/>
                  <a:pt x="4971708" y="597495"/>
                </a:cubicBezTo>
                <a:cubicBezTo>
                  <a:pt x="5225404" y="600233"/>
                  <a:pt x="5054752" y="222427"/>
                  <a:pt x="5349514" y="208738"/>
                </a:cubicBezTo>
                <a:cubicBezTo>
                  <a:pt x="5644276" y="195049"/>
                  <a:pt x="6398975" y="517188"/>
                  <a:pt x="6740278" y="515363"/>
                </a:cubicBezTo>
                <a:cubicBezTo>
                  <a:pt x="7081581" y="513538"/>
                  <a:pt x="7087057" y="212388"/>
                  <a:pt x="7397332" y="197787"/>
                </a:cubicBezTo>
                <a:cubicBezTo>
                  <a:pt x="7707607" y="183186"/>
                  <a:pt x="8220475" y="457871"/>
                  <a:pt x="8601931" y="427756"/>
                </a:cubicBezTo>
                <a:cubicBezTo>
                  <a:pt x="8983387" y="397641"/>
                  <a:pt x="9496255" y="76414"/>
                  <a:pt x="9686070" y="17097"/>
                </a:cubicBezTo>
                <a:cubicBezTo>
                  <a:pt x="9875885" y="-42220"/>
                  <a:pt x="9740824" y="71852"/>
                  <a:pt x="9740824" y="71852"/>
                </a:cubicBezTo>
                <a:lnTo>
                  <a:pt x="9740824" y="71852"/>
                </a:lnTo>
                <a:lnTo>
                  <a:pt x="9740824" y="71852"/>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a:extLst>
              <a:ext uri="{FF2B5EF4-FFF2-40B4-BE49-F238E27FC236}">
                <a16:creationId xmlns:a16="http://schemas.microsoft.com/office/drawing/2014/main" id="{BAC5BB59-1E8E-72A1-4D5B-F2B872A52EE9}"/>
              </a:ext>
            </a:extLst>
          </p:cNvPr>
          <p:cNvSpPr txBox="1"/>
          <p:nvPr/>
        </p:nvSpPr>
        <p:spPr>
          <a:xfrm>
            <a:off x="1310965" y="5483348"/>
            <a:ext cx="7044572" cy="461665"/>
          </a:xfrm>
          <a:prstGeom prst="rect">
            <a:avLst/>
          </a:prstGeom>
          <a:noFill/>
        </p:spPr>
        <p:txBody>
          <a:bodyPr wrap="square">
            <a:spAutoFit/>
          </a:bodyPr>
          <a:lstStyle/>
          <a:p>
            <a:pPr algn="ctr"/>
            <a:r>
              <a:rPr lang="de-DE" sz="2400" b="1" dirty="0">
                <a:solidFill>
                  <a:srgbClr val="002060"/>
                </a:solidFill>
              </a:rPr>
              <a:t>In </a:t>
            </a:r>
            <a:r>
              <a:rPr lang="de-DE" sz="2400" b="1" dirty="0" err="1">
                <a:solidFill>
                  <a:srgbClr val="002060"/>
                </a:solidFill>
              </a:rPr>
              <a:t>the</a:t>
            </a:r>
            <a:r>
              <a:rPr lang="de-DE" sz="2400" b="1" dirty="0">
                <a:solidFill>
                  <a:srgbClr val="002060"/>
                </a:solidFill>
              </a:rPr>
              <a:t> 73rd </a:t>
            </a:r>
            <a:r>
              <a:rPr lang="de-DE" sz="2400" b="1" dirty="0" err="1">
                <a:solidFill>
                  <a:srgbClr val="002060"/>
                </a:solidFill>
              </a:rPr>
              <a:t>month</a:t>
            </a:r>
            <a:r>
              <a:rPr lang="de-DE" sz="2400" b="1" dirty="0">
                <a:solidFill>
                  <a:srgbClr val="002060"/>
                </a:solidFill>
              </a:rPr>
              <a:t> </a:t>
            </a:r>
            <a:r>
              <a:rPr lang="de-DE" sz="2400" b="1" dirty="0" err="1">
                <a:solidFill>
                  <a:srgbClr val="002060"/>
                </a:solidFill>
              </a:rPr>
              <a:t>already</a:t>
            </a:r>
            <a:r>
              <a:rPr lang="de-DE" sz="2400" b="1" dirty="0">
                <a:solidFill>
                  <a:srgbClr val="002060"/>
                </a:solidFill>
              </a:rPr>
              <a:t> 1.365.000 USD </a:t>
            </a:r>
            <a:r>
              <a:rPr lang="de-DE" sz="2400" b="1" dirty="0" err="1">
                <a:solidFill>
                  <a:srgbClr val="002060"/>
                </a:solidFill>
              </a:rPr>
              <a:t>received</a:t>
            </a:r>
            <a:r>
              <a:rPr lang="de-DE" sz="2400" b="1" dirty="0">
                <a:solidFill>
                  <a:srgbClr val="002060"/>
                </a:solidFill>
              </a:rPr>
              <a:t>!!!</a:t>
            </a:r>
          </a:p>
        </p:txBody>
      </p:sp>
      <p:sp>
        <p:nvSpPr>
          <p:cNvPr id="4" name="Pfeil: nach unten 3">
            <a:extLst>
              <a:ext uri="{FF2B5EF4-FFF2-40B4-BE49-F238E27FC236}">
                <a16:creationId xmlns:a16="http://schemas.microsoft.com/office/drawing/2014/main" id="{2C307E1D-6FFC-4BAA-2C42-D01170239E31}"/>
              </a:ext>
            </a:extLst>
          </p:cNvPr>
          <p:cNvSpPr/>
          <p:nvPr/>
        </p:nvSpPr>
        <p:spPr>
          <a:xfrm rot="16200000">
            <a:off x="5556354" y="1433563"/>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79B6D82D-B4A0-7A8C-5C08-95FED472CC50}"/>
              </a:ext>
            </a:extLst>
          </p:cNvPr>
          <p:cNvSpPr txBox="1"/>
          <p:nvPr/>
        </p:nvSpPr>
        <p:spPr>
          <a:xfrm>
            <a:off x="534574" y="1985927"/>
            <a:ext cx="3663075" cy="373757"/>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 DeFi 36 300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BDA0F0FE-B431-D3A5-6833-02E83BB8C767}"/>
              </a:ext>
            </a:extLst>
          </p:cNvPr>
          <p:cNvSpPr txBox="1"/>
          <p:nvPr/>
        </p:nvSpPr>
        <p:spPr>
          <a:xfrm>
            <a:off x="7199897" y="1865474"/>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36th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105</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154093"/>
      </p:ext>
    </p:extLst>
  </p:cSld>
  <p:clrMapOvr>
    <a:masterClrMapping/>
  </p:clrMapOvr>
  <mc:AlternateContent xmlns:mc="http://schemas.openxmlformats.org/markup-compatibility/2006" xmlns:p14="http://schemas.microsoft.com/office/powerpoint/2010/main">
    <mc:Choice Requires="p14">
      <p:transition spd="slow" p14:dur="2000" advTm="53904"/>
    </mc:Choice>
    <mc:Fallback xmlns="">
      <p:transition spd="slow" advTm="5390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ieren 40">
            <a:extLst>
              <a:ext uri="{FF2B5EF4-FFF2-40B4-BE49-F238E27FC236}">
                <a16:creationId xmlns:a16="http://schemas.microsoft.com/office/drawing/2014/main" id="{ED9E9910-A06C-2812-5A1B-747293206035}"/>
              </a:ext>
            </a:extLst>
          </p:cNvPr>
          <p:cNvGrpSpPr/>
          <p:nvPr/>
        </p:nvGrpSpPr>
        <p:grpSpPr>
          <a:xfrm>
            <a:off x="9346396" y="4685731"/>
            <a:ext cx="2535611" cy="1867342"/>
            <a:chOff x="9154755" y="4408905"/>
            <a:chExt cx="2535611" cy="1867342"/>
          </a:xfrm>
        </p:grpSpPr>
        <p:sp>
          <p:nvSpPr>
            <p:cNvPr id="16" name="Explosion: 8 Zacken 15">
              <a:extLst>
                <a:ext uri="{FF2B5EF4-FFF2-40B4-BE49-F238E27FC236}">
                  <a16:creationId xmlns:a16="http://schemas.microsoft.com/office/drawing/2014/main" id="{5391BF14-AFFC-0EDA-2733-723961A8D888}"/>
                </a:ext>
              </a:extLst>
            </p:cNvPr>
            <p:cNvSpPr/>
            <p:nvPr/>
          </p:nvSpPr>
          <p:spPr>
            <a:xfrm rot="20873819">
              <a:off x="9154755" y="4408905"/>
              <a:ext cx="2535611" cy="1867342"/>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D1006A29-9E12-EA27-46B9-85345085226E}"/>
                </a:ext>
              </a:extLst>
            </p:cNvPr>
            <p:cNvSpPr txBox="1"/>
            <p:nvPr/>
          </p:nvSpPr>
          <p:spPr>
            <a:xfrm rot="20077122">
              <a:off x="9579991" y="4912111"/>
              <a:ext cx="1733572" cy="646331"/>
            </a:xfrm>
            <a:prstGeom prst="rect">
              <a:avLst/>
            </a:prstGeom>
            <a:noFill/>
          </p:spPr>
          <p:txBody>
            <a:bodyPr wrap="square" rtlCol="0">
              <a:spAutoFit/>
            </a:bodyPr>
            <a:lstStyle/>
            <a:p>
              <a:pPr algn="ctr"/>
              <a:r>
                <a:rPr lang="de-DE" b="1" dirty="0">
                  <a:solidFill>
                    <a:srgbClr val="002060"/>
                  </a:solidFill>
                </a:rPr>
                <a:t>4.600 USD –</a:t>
              </a:r>
              <a:br>
                <a:rPr lang="de-DE" b="1" dirty="0">
                  <a:solidFill>
                    <a:srgbClr val="002060"/>
                  </a:solidFill>
                </a:rPr>
              </a:br>
              <a:r>
                <a:rPr lang="de-DE" b="1" dirty="0">
                  <a:solidFill>
                    <a:srgbClr val="002060"/>
                  </a:solidFill>
                </a:rPr>
                <a:t>total </a:t>
              </a:r>
              <a:r>
                <a:rPr lang="de-DE" b="1" dirty="0" err="1">
                  <a:solidFill>
                    <a:srgbClr val="002060"/>
                  </a:solidFill>
                </a:rPr>
                <a:t>fee</a:t>
              </a:r>
              <a:endParaRPr lang="de-DE" b="1" dirty="0">
                <a:solidFill>
                  <a:srgbClr val="002060"/>
                </a:solidFill>
              </a:endParaRPr>
            </a:p>
          </p:txBody>
        </p:sp>
      </p:grpSp>
      <p:pic>
        <p:nvPicPr>
          <p:cNvPr id="5" name="Grafik 4">
            <a:extLst>
              <a:ext uri="{FF2B5EF4-FFF2-40B4-BE49-F238E27FC236}">
                <a16:creationId xmlns:a16="http://schemas.microsoft.com/office/drawing/2014/main" id="{4D4379F4-9496-5C45-1EFF-9A160ED5E0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8" name="Textfeld 7">
            <a:extLst>
              <a:ext uri="{FF2B5EF4-FFF2-40B4-BE49-F238E27FC236}">
                <a16:creationId xmlns:a16="http://schemas.microsoft.com/office/drawing/2014/main" id="{5CF28023-9469-E743-E6E1-8BCF26523B0A}"/>
              </a:ext>
            </a:extLst>
          </p:cNvPr>
          <p:cNvSpPr txBox="1"/>
          <p:nvPr/>
        </p:nvSpPr>
        <p:spPr>
          <a:xfrm>
            <a:off x="4183035" y="885268"/>
            <a:ext cx="3202232" cy="336631"/>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On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the</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basis</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of</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DeFi</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-Hybrid 36</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Pfeil: nach unten 19">
            <a:extLst>
              <a:ext uri="{FF2B5EF4-FFF2-40B4-BE49-F238E27FC236}">
                <a16:creationId xmlns:a16="http://schemas.microsoft.com/office/drawing/2014/main" id="{F620F582-94F9-43EB-E701-4C18268D707F}"/>
              </a:ext>
            </a:extLst>
          </p:cNvPr>
          <p:cNvSpPr/>
          <p:nvPr/>
        </p:nvSpPr>
        <p:spPr>
          <a:xfrm rot="16200000">
            <a:off x="5541740" y="1408007"/>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602EF33B-E8A3-3FBA-8576-69DA2ED291B8}"/>
              </a:ext>
            </a:extLst>
          </p:cNvPr>
          <p:cNvSpPr txBox="1"/>
          <p:nvPr/>
        </p:nvSpPr>
        <p:spPr>
          <a:xfrm>
            <a:off x="154478" y="6419462"/>
            <a:ext cx="6096000" cy="276999"/>
          </a:xfrm>
          <a:prstGeom prst="rect">
            <a:avLst/>
          </a:prstGeom>
          <a:noFill/>
        </p:spPr>
        <p:txBody>
          <a:bodyPr wrap="square">
            <a:spAutoFit/>
          </a:bodyPr>
          <a:lstStyle/>
          <a:p>
            <a:pPr algn="just"/>
            <a:r>
              <a:rPr lang="de-DE" sz="1200" dirty="0">
                <a:solidFill>
                  <a:srgbClr val="002060"/>
                </a:solidFill>
                <a:latin typeface="Arial" panose="020B0604020202020204" pitchFamily="34" charset="0"/>
                <a:cs typeface="Arial" panose="020B0604020202020204" pitchFamily="34" charset="0"/>
              </a:rPr>
              <a:t>*</a:t>
            </a:r>
            <a:r>
              <a:rPr lang="de-DE" sz="1200" dirty="0" err="1">
                <a:solidFill>
                  <a:srgbClr val="002060"/>
                </a:solidFill>
                <a:latin typeface="Arial" panose="020B0604020202020204" pitchFamily="34" charset="0"/>
                <a:cs typeface="Arial" panose="020B0604020202020204" pitchFamily="34" charset="0"/>
              </a:rPr>
              <a:t>Past</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results</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are</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no</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guarantee</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of</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future</a:t>
            </a:r>
            <a:r>
              <a:rPr lang="de-DE" sz="1200" dirty="0">
                <a:solidFill>
                  <a:srgbClr val="002060"/>
                </a:solidFill>
                <a:latin typeface="Arial" panose="020B0604020202020204" pitchFamily="34" charset="0"/>
                <a:cs typeface="Arial" panose="020B0604020202020204" pitchFamily="34" charset="0"/>
              </a:rPr>
              <a:t> </a:t>
            </a:r>
            <a:r>
              <a:rPr lang="de-DE" sz="1200" dirty="0" err="1">
                <a:solidFill>
                  <a:srgbClr val="002060"/>
                </a:solidFill>
                <a:latin typeface="Arial" panose="020B0604020202020204" pitchFamily="34" charset="0"/>
                <a:cs typeface="Arial" panose="020B0604020202020204" pitchFamily="34" charset="0"/>
              </a:rPr>
              <a:t>success</a:t>
            </a:r>
            <a:r>
              <a:rPr lang="de-DE" sz="1200" dirty="0">
                <a:solidFill>
                  <a:srgbClr val="002060"/>
                </a:solidFill>
                <a:latin typeface="Arial" panose="020B0604020202020204" pitchFamily="34" charset="0"/>
                <a:cs typeface="Arial" panose="020B0604020202020204" pitchFamily="34" charset="0"/>
              </a:rPr>
              <a:t>.</a:t>
            </a:r>
          </a:p>
        </p:txBody>
      </p:sp>
      <p:sp>
        <p:nvSpPr>
          <p:cNvPr id="7" name="Textfeld 6">
            <a:extLst>
              <a:ext uri="{FF2B5EF4-FFF2-40B4-BE49-F238E27FC236}">
                <a16:creationId xmlns:a16="http://schemas.microsoft.com/office/drawing/2014/main" id="{20EF6859-3E71-6516-9263-D2090BD9BB2B}"/>
              </a:ext>
            </a:extLst>
          </p:cNvPr>
          <p:cNvSpPr txBox="1"/>
          <p:nvPr/>
        </p:nvSpPr>
        <p:spPr>
          <a:xfrm>
            <a:off x="519960" y="1960371"/>
            <a:ext cx="3892020" cy="373757"/>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Start </a:t>
            </a:r>
            <a:r>
              <a:rPr lang="de-DE"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with</a:t>
            </a: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DeFi 36 Pack 1.000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 name="Grafik 1" descr="Ein Bild, das Text enthält.&#10;&#10;Automatisch generierte Beschreibung">
            <a:extLst>
              <a:ext uri="{FF2B5EF4-FFF2-40B4-BE49-F238E27FC236}">
                <a16:creationId xmlns:a16="http://schemas.microsoft.com/office/drawing/2014/main" id="{809B2745-F43E-FBB9-FD77-95A3C7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3" y="92158"/>
            <a:ext cx="1147061" cy="1185851"/>
          </a:xfrm>
          <a:prstGeom prst="rect">
            <a:avLst/>
          </a:prstGeom>
        </p:spPr>
      </p:pic>
      <p:sp>
        <p:nvSpPr>
          <p:cNvPr id="6" name="Textfeld 5">
            <a:extLst>
              <a:ext uri="{FF2B5EF4-FFF2-40B4-BE49-F238E27FC236}">
                <a16:creationId xmlns:a16="http://schemas.microsoft.com/office/drawing/2014/main" id="{7364A498-B13B-434C-D49A-13D2117BB997}"/>
              </a:ext>
            </a:extLst>
          </p:cNvPr>
          <p:cNvSpPr txBox="1"/>
          <p:nvPr/>
        </p:nvSpPr>
        <p:spPr>
          <a:xfrm>
            <a:off x="7185283" y="1889198"/>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36th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500.000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Pfeil: nach unten 9">
            <a:extLst>
              <a:ext uri="{FF2B5EF4-FFF2-40B4-BE49-F238E27FC236}">
                <a16:creationId xmlns:a16="http://schemas.microsoft.com/office/drawing/2014/main" id="{F3480277-A27E-D465-4331-7820A8A3414D}"/>
              </a:ext>
            </a:extLst>
          </p:cNvPr>
          <p:cNvSpPr/>
          <p:nvPr/>
        </p:nvSpPr>
        <p:spPr>
          <a:xfrm rot="16200000">
            <a:off x="5551785" y="1741090"/>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88C9051C-C041-DCC2-8C8C-A120401BEF89}"/>
              </a:ext>
            </a:extLst>
          </p:cNvPr>
          <p:cNvSpPr txBox="1"/>
          <p:nvPr/>
        </p:nvSpPr>
        <p:spPr>
          <a:xfrm>
            <a:off x="530005" y="2293454"/>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feld 17">
            <a:extLst>
              <a:ext uri="{FF2B5EF4-FFF2-40B4-BE49-F238E27FC236}">
                <a16:creationId xmlns:a16="http://schemas.microsoft.com/office/drawing/2014/main" id="{70F0F795-5DD9-6DEC-72CF-5A2B9DC24CF8}"/>
              </a:ext>
            </a:extLst>
          </p:cNvPr>
          <p:cNvSpPr txBox="1"/>
          <p:nvPr/>
        </p:nvSpPr>
        <p:spPr>
          <a:xfrm>
            <a:off x="7195328" y="2173001"/>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37th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Pfeil: nach unten 18">
            <a:extLst>
              <a:ext uri="{FF2B5EF4-FFF2-40B4-BE49-F238E27FC236}">
                <a16:creationId xmlns:a16="http://schemas.microsoft.com/office/drawing/2014/main" id="{FEABB33E-760C-9122-A832-5928736012FA}"/>
              </a:ext>
            </a:extLst>
          </p:cNvPr>
          <p:cNvSpPr/>
          <p:nvPr/>
        </p:nvSpPr>
        <p:spPr>
          <a:xfrm rot="16200000">
            <a:off x="5561830" y="2068694"/>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B3854319-FA27-91AF-2AAE-F74D9214E86A}"/>
              </a:ext>
            </a:extLst>
          </p:cNvPr>
          <p:cNvSpPr txBox="1"/>
          <p:nvPr/>
        </p:nvSpPr>
        <p:spPr>
          <a:xfrm>
            <a:off x="540050" y="2621058"/>
            <a:ext cx="3663075" cy="373757"/>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3" name="Textfeld 22">
            <a:extLst>
              <a:ext uri="{FF2B5EF4-FFF2-40B4-BE49-F238E27FC236}">
                <a16:creationId xmlns:a16="http://schemas.microsoft.com/office/drawing/2014/main" id="{AE62BC1A-9F69-6BF5-1F83-602C02D4ADA0}"/>
              </a:ext>
            </a:extLst>
          </p:cNvPr>
          <p:cNvSpPr txBox="1"/>
          <p:nvPr/>
        </p:nvSpPr>
        <p:spPr>
          <a:xfrm>
            <a:off x="7205373" y="2500605"/>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38th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1" name="Pfeil: nach unten 30">
            <a:extLst>
              <a:ext uri="{FF2B5EF4-FFF2-40B4-BE49-F238E27FC236}">
                <a16:creationId xmlns:a16="http://schemas.microsoft.com/office/drawing/2014/main" id="{C0EF90F9-085C-1B83-4B31-6D3F07DDE26D}"/>
              </a:ext>
            </a:extLst>
          </p:cNvPr>
          <p:cNvSpPr/>
          <p:nvPr/>
        </p:nvSpPr>
        <p:spPr>
          <a:xfrm rot="16200000">
            <a:off x="5567298" y="2369852"/>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1C3F6C98-3B8D-17FE-A2A1-BE2A47E3FD47}"/>
              </a:ext>
            </a:extLst>
          </p:cNvPr>
          <p:cNvSpPr txBox="1"/>
          <p:nvPr/>
        </p:nvSpPr>
        <p:spPr>
          <a:xfrm>
            <a:off x="545518" y="2922216"/>
            <a:ext cx="3663075" cy="373757"/>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4</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3" name="Textfeld 32">
            <a:extLst>
              <a:ext uri="{FF2B5EF4-FFF2-40B4-BE49-F238E27FC236}">
                <a16:creationId xmlns:a16="http://schemas.microsoft.com/office/drawing/2014/main" id="{C0F94B20-3A03-46BE-745D-97EA0A8C025E}"/>
              </a:ext>
            </a:extLst>
          </p:cNvPr>
          <p:cNvSpPr txBox="1"/>
          <p:nvPr/>
        </p:nvSpPr>
        <p:spPr>
          <a:xfrm>
            <a:off x="7210841" y="2801763"/>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39th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Pfeil: nach unten 33">
            <a:extLst>
              <a:ext uri="{FF2B5EF4-FFF2-40B4-BE49-F238E27FC236}">
                <a16:creationId xmlns:a16="http://schemas.microsoft.com/office/drawing/2014/main" id="{51AEFFAA-B4D2-9778-E261-0A157FD0B307}"/>
              </a:ext>
            </a:extLst>
          </p:cNvPr>
          <p:cNvSpPr/>
          <p:nvPr/>
        </p:nvSpPr>
        <p:spPr>
          <a:xfrm rot="16200000">
            <a:off x="5577343" y="2697456"/>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54BB259C-079F-F5DB-16A1-394035697925}"/>
              </a:ext>
            </a:extLst>
          </p:cNvPr>
          <p:cNvSpPr txBox="1"/>
          <p:nvPr/>
        </p:nvSpPr>
        <p:spPr>
          <a:xfrm>
            <a:off x="555563" y="3249820"/>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6" name="Textfeld 35">
            <a:extLst>
              <a:ext uri="{FF2B5EF4-FFF2-40B4-BE49-F238E27FC236}">
                <a16:creationId xmlns:a16="http://schemas.microsoft.com/office/drawing/2014/main" id="{52A0FE20-F45C-4169-42FD-BEB0DE1271C5}"/>
              </a:ext>
            </a:extLst>
          </p:cNvPr>
          <p:cNvSpPr txBox="1"/>
          <p:nvPr/>
        </p:nvSpPr>
        <p:spPr>
          <a:xfrm>
            <a:off x="7220886" y="3129367"/>
            <a:ext cx="3663075" cy="373757"/>
          </a:xfrm>
          <a:prstGeom prst="rect">
            <a:avLst/>
          </a:prstGeom>
          <a:noFill/>
        </p:spPr>
        <p:txBody>
          <a:bodyPr wrap="square">
            <a:spAutoFit/>
          </a:bodyPr>
          <a:lstStyle/>
          <a:p>
            <a:pPr>
              <a:lnSpc>
                <a:spcPct val="107000"/>
              </a:lnSpc>
              <a:spcAft>
                <a:spcPts val="800"/>
              </a:spcAft>
            </a:pP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40th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7" name="Pfeil: nach unten 36">
            <a:extLst>
              <a:ext uri="{FF2B5EF4-FFF2-40B4-BE49-F238E27FC236}">
                <a16:creationId xmlns:a16="http://schemas.microsoft.com/office/drawing/2014/main" id="{8A331BD2-7DDC-42C5-DF77-AC87C5759D9E}"/>
              </a:ext>
            </a:extLst>
          </p:cNvPr>
          <p:cNvSpPr/>
          <p:nvPr/>
        </p:nvSpPr>
        <p:spPr>
          <a:xfrm rot="16200000">
            <a:off x="5603813" y="3808060"/>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CC1DA203-C32D-E58E-5486-B97AD628592D}"/>
              </a:ext>
            </a:extLst>
          </p:cNvPr>
          <p:cNvSpPr txBox="1"/>
          <p:nvPr/>
        </p:nvSpPr>
        <p:spPr>
          <a:xfrm>
            <a:off x="582033" y="4360424"/>
            <a:ext cx="3663075" cy="766172"/>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37</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DeFi 36 100 USD</a:t>
            </a:r>
          </a:p>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etc.</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9" name="Textfeld 38">
            <a:extLst>
              <a:ext uri="{FF2B5EF4-FFF2-40B4-BE49-F238E27FC236}">
                <a16:creationId xmlns:a16="http://schemas.microsoft.com/office/drawing/2014/main" id="{FD1E3D2C-D984-9042-180D-288913FC194D}"/>
              </a:ext>
            </a:extLst>
          </p:cNvPr>
          <p:cNvSpPr txBox="1"/>
          <p:nvPr/>
        </p:nvSpPr>
        <p:spPr>
          <a:xfrm>
            <a:off x="7247356" y="4360426"/>
            <a:ext cx="3663075" cy="766172"/>
          </a:xfrm>
          <a:prstGeom prst="rect">
            <a:avLst/>
          </a:prstGeom>
          <a:noFill/>
        </p:spPr>
        <p:txBody>
          <a:bodyPr wrap="square">
            <a:spAutoFit/>
          </a:bodyPr>
          <a:lstStyle/>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de-DE"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73rd </a:t>
            </a:r>
            <a:r>
              <a:rPr lang="de-DE"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month</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35.000 USD</a:t>
            </a:r>
          </a:p>
          <a:p>
            <a:pPr>
              <a:lnSpc>
                <a:spcPct val="107000"/>
              </a:lnSpc>
              <a:spcAft>
                <a:spcPts val="800"/>
              </a:spcAft>
            </a:pPr>
            <a:r>
              <a:rPr lang="de-D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etc.</a:t>
            </a:r>
            <a:endParaRPr lang="de-DE"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0" name="Freihandform: Form 39">
            <a:extLst>
              <a:ext uri="{FF2B5EF4-FFF2-40B4-BE49-F238E27FC236}">
                <a16:creationId xmlns:a16="http://schemas.microsoft.com/office/drawing/2014/main" id="{5356D238-77CA-A0CB-FB79-1603671FDF69}"/>
              </a:ext>
            </a:extLst>
          </p:cNvPr>
          <p:cNvSpPr/>
          <p:nvPr/>
        </p:nvSpPr>
        <p:spPr>
          <a:xfrm>
            <a:off x="635152" y="3667880"/>
            <a:ext cx="9787409" cy="597509"/>
          </a:xfrm>
          <a:custGeom>
            <a:avLst/>
            <a:gdLst>
              <a:gd name="connsiteX0" fmla="*/ 0 w 9787409"/>
              <a:gd name="connsiteY0" fmla="*/ 285394 h 597509"/>
              <a:gd name="connsiteX1" fmla="*/ 936302 w 9787409"/>
              <a:gd name="connsiteY1" fmla="*/ 170410 h 597509"/>
              <a:gd name="connsiteX2" fmla="*/ 1357911 w 9787409"/>
              <a:gd name="connsiteY2" fmla="*/ 427756 h 597509"/>
              <a:gd name="connsiteX3" fmla="*/ 2025916 w 9787409"/>
              <a:gd name="connsiteY3" fmla="*/ 247066 h 597509"/>
              <a:gd name="connsiteX4" fmla="*/ 2573461 w 9787409"/>
              <a:gd name="connsiteY4" fmla="*/ 422280 h 597509"/>
              <a:gd name="connsiteX5" fmla="*/ 3827339 w 9787409"/>
              <a:gd name="connsiteY5" fmla="*/ 192312 h 597509"/>
              <a:gd name="connsiteX6" fmla="*/ 4971708 w 9787409"/>
              <a:gd name="connsiteY6" fmla="*/ 597495 h 597509"/>
              <a:gd name="connsiteX7" fmla="*/ 5349514 w 9787409"/>
              <a:gd name="connsiteY7" fmla="*/ 208738 h 597509"/>
              <a:gd name="connsiteX8" fmla="*/ 6740278 w 9787409"/>
              <a:gd name="connsiteY8" fmla="*/ 515363 h 597509"/>
              <a:gd name="connsiteX9" fmla="*/ 7397332 w 9787409"/>
              <a:gd name="connsiteY9" fmla="*/ 197787 h 597509"/>
              <a:gd name="connsiteX10" fmla="*/ 8601931 w 9787409"/>
              <a:gd name="connsiteY10" fmla="*/ 427756 h 597509"/>
              <a:gd name="connsiteX11" fmla="*/ 9686070 w 9787409"/>
              <a:gd name="connsiteY11" fmla="*/ 17097 h 597509"/>
              <a:gd name="connsiteX12" fmla="*/ 9740824 w 9787409"/>
              <a:gd name="connsiteY12" fmla="*/ 71852 h 597509"/>
              <a:gd name="connsiteX13" fmla="*/ 9740824 w 9787409"/>
              <a:gd name="connsiteY13" fmla="*/ 71852 h 597509"/>
              <a:gd name="connsiteX14" fmla="*/ 9740824 w 9787409"/>
              <a:gd name="connsiteY14" fmla="*/ 71852 h 5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7409" h="597509">
                <a:moveTo>
                  <a:pt x="0" y="285394"/>
                </a:moveTo>
                <a:cubicBezTo>
                  <a:pt x="354991" y="216038"/>
                  <a:pt x="709983" y="146683"/>
                  <a:pt x="936302" y="170410"/>
                </a:cubicBezTo>
                <a:cubicBezTo>
                  <a:pt x="1162621" y="194137"/>
                  <a:pt x="1176309" y="414980"/>
                  <a:pt x="1357911" y="427756"/>
                </a:cubicBezTo>
                <a:cubicBezTo>
                  <a:pt x="1539513" y="440532"/>
                  <a:pt x="1823324" y="247979"/>
                  <a:pt x="2025916" y="247066"/>
                </a:cubicBezTo>
                <a:cubicBezTo>
                  <a:pt x="2228508" y="246153"/>
                  <a:pt x="2273224" y="431406"/>
                  <a:pt x="2573461" y="422280"/>
                </a:cubicBezTo>
                <a:cubicBezTo>
                  <a:pt x="2873698" y="413154"/>
                  <a:pt x="3427631" y="163110"/>
                  <a:pt x="3827339" y="192312"/>
                </a:cubicBezTo>
                <a:cubicBezTo>
                  <a:pt x="4227047" y="221514"/>
                  <a:pt x="4718012" y="594757"/>
                  <a:pt x="4971708" y="597495"/>
                </a:cubicBezTo>
                <a:cubicBezTo>
                  <a:pt x="5225404" y="600233"/>
                  <a:pt x="5054752" y="222427"/>
                  <a:pt x="5349514" y="208738"/>
                </a:cubicBezTo>
                <a:cubicBezTo>
                  <a:pt x="5644276" y="195049"/>
                  <a:pt x="6398975" y="517188"/>
                  <a:pt x="6740278" y="515363"/>
                </a:cubicBezTo>
                <a:cubicBezTo>
                  <a:pt x="7081581" y="513538"/>
                  <a:pt x="7087057" y="212388"/>
                  <a:pt x="7397332" y="197787"/>
                </a:cubicBezTo>
                <a:cubicBezTo>
                  <a:pt x="7707607" y="183186"/>
                  <a:pt x="8220475" y="457871"/>
                  <a:pt x="8601931" y="427756"/>
                </a:cubicBezTo>
                <a:cubicBezTo>
                  <a:pt x="8983387" y="397641"/>
                  <a:pt x="9496255" y="76414"/>
                  <a:pt x="9686070" y="17097"/>
                </a:cubicBezTo>
                <a:cubicBezTo>
                  <a:pt x="9875885" y="-42220"/>
                  <a:pt x="9740824" y="71852"/>
                  <a:pt x="9740824" y="71852"/>
                </a:cubicBezTo>
                <a:lnTo>
                  <a:pt x="9740824" y="71852"/>
                </a:lnTo>
                <a:lnTo>
                  <a:pt x="9740824" y="71852"/>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a:extLst>
              <a:ext uri="{FF2B5EF4-FFF2-40B4-BE49-F238E27FC236}">
                <a16:creationId xmlns:a16="http://schemas.microsoft.com/office/drawing/2014/main" id="{BAC5BB59-1E8E-72A1-4D5B-F2B872A52EE9}"/>
              </a:ext>
            </a:extLst>
          </p:cNvPr>
          <p:cNvSpPr txBox="1"/>
          <p:nvPr/>
        </p:nvSpPr>
        <p:spPr>
          <a:xfrm>
            <a:off x="1310965" y="5483348"/>
            <a:ext cx="7044572" cy="461665"/>
          </a:xfrm>
          <a:prstGeom prst="rect">
            <a:avLst/>
          </a:prstGeom>
          <a:noFill/>
        </p:spPr>
        <p:txBody>
          <a:bodyPr wrap="square">
            <a:spAutoFit/>
          </a:bodyPr>
          <a:lstStyle/>
          <a:p>
            <a:pPr algn="ctr"/>
            <a:r>
              <a:rPr lang="de-DE" sz="2400" b="1" dirty="0">
                <a:solidFill>
                  <a:srgbClr val="002060"/>
                </a:solidFill>
              </a:rPr>
              <a:t>In </a:t>
            </a:r>
            <a:r>
              <a:rPr lang="de-DE" sz="2400" b="1" dirty="0" err="1">
                <a:solidFill>
                  <a:srgbClr val="002060"/>
                </a:solidFill>
              </a:rPr>
              <a:t>the</a:t>
            </a:r>
            <a:r>
              <a:rPr lang="de-DE" sz="2400" b="1" dirty="0">
                <a:solidFill>
                  <a:srgbClr val="002060"/>
                </a:solidFill>
              </a:rPr>
              <a:t> 73rd </a:t>
            </a:r>
            <a:r>
              <a:rPr lang="de-DE" sz="2400" b="1" dirty="0" err="1">
                <a:solidFill>
                  <a:srgbClr val="002060"/>
                </a:solidFill>
              </a:rPr>
              <a:t>month</a:t>
            </a:r>
            <a:r>
              <a:rPr lang="de-DE" sz="2400" b="1" dirty="0">
                <a:solidFill>
                  <a:srgbClr val="002060"/>
                </a:solidFill>
              </a:rPr>
              <a:t> </a:t>
            </a:r>
            <a:r>
              <a:rPr lang="de-DE" sz="2400" b="1" dirty="0" err="1">
                <a:solidFill>
                  <a:srgbClr val="002060"/>
                </a:solidFill>
              </a:rPr>
              <a:t>already</a:t>
            </a:r>
            <a:r>
              <a:rPr lang="de-DE" sz="2400" b="1" dirty="0">
                <a:solidFill>
                  <a:srgbClr val="002060"/>
                </a:solidFill>
              </a:rPr>
              <a:t> 1.760.000 USD </a:t>
            </a:r>
            <a:r>
              <a:rPr lang="de-DE" sz="2400" b="1" dirty="0" err="1">
                <a:solidFill>
                  <a:srgbClr val="002060"/>
                </a:solidFill>
              </a:rPr>
              <a:t>received</a:t>
            </a:r>
            <a:r>
              <a:rPr lang="de-DE" sz="2400" b="1" dirty="0">
                <a:solidFill>
                  <a:srgbClr val="002060"/>
                </a:solidFill>
              </a:rPr>
              <a:t>!!!</a:t>
            </a:r>
          </a:p>
        </p:txBody>
      </p:sp>
      <p:sp>
        <p:nvSpPr>
          <p:cNvPr id="4" name="Textfeld 3">
            <a:extLst>
              <a:ext uri="{FF2B5EF4-FFF2-40B4-BE49-F238E27FC236}">
                <a16:creationId xmlns:a16="http://schemas.microsoft.com/office/drawing/2014/main" id="{DD8C08AD-CE26-156D-69F1-31AEEFA22293}"/>
              </a:ext>
            </a:extLst>
          </p:cNvPr>
          <p:cNvSpPr txBox="1"/>
          <p:nvPr/>
        </p:nvSpPr>
        <p:spPr>
          <a:xfrm>
            <a:off x="1951336" y="316717"/>
            <a:ext cx="7665629" cy="461665"/>
          </a:xfrm>
          <a:prstGeom prst="rect">
            <a:avLst/>
          </a:prstGeom>
          <a:noFill/>
        </p:spPr>
        <p:txBody>
          <a:bodyPr wrap="square">
            <a:spAutoFit/>
          </a:bodyPr>
          <a:lstStyle/>
          <a:p>
            <a:pPr algn="ctr"/>
            <a:r>
              <a:rPr lang="de-DE" sz="2400" b="1" dirty="0">
                <a:solidFill>
                  <a:srgbClr val="002060"/>
                </a:solidFill>
              </a:rPr>
              <a:t>100 USD – </a:t>
            </a:r>
            <a:r>
              <a:rPr lang="de-DE" sz="2400" b="1" dirty="0" err="1">
                <a:solidFill>
                  <a:srgbClr val="002060"/>
                </a:solidFill>
              </a:rPr>
              <a:t>Savings</a:t>
            </a:r>
            <a:r>
              <a:rPr lang="de-DE" sz="2400" b="1" dirty="0">
                <a:solidFill>
                  <a:srgbClr val="002060"/>
                </a:solidFill>
              </a:rPr>
              <a:t> plan </a:t>
            </a:r>
            <a:r>
              <a:rPr lang="de-DE" sz="2400" b="1" dirty="0" err="1">
                <a:solidFill>
                  <a:srgbClr val="002060"/>
                </a:solidFill>
              </a:rPr>
              <a:t>with</a:t>
            </a:r>
            <a:r>
              <a:rPr lang="de-DE" sz="2400" b="1" dirty="0">
                <a:solidFill>
                  <a:srgbClr val="002060"/>
                </a:solidFill>
              </a:rPr>
              <a:t> 1000USD Extra </a:t>
            </a:r>
            <a:r>
              <a:rPr lang="de-DE" sz="2400" b="1" dirty="0" err="1">
                <a:solidFill>
                  <a:srgbClr val="002060"/>
                </a:solidFill>
              </a:rPr>
              <a:t>payment</a:t>
            </a:r>
            <a:r>
              <a:rPr lang="de-DE" sz="2400" b="1" dirty="0">
                <a:solidFill>
                  <a:srgbClr val="002060"/>
                </a:solidFill>
              </a:rPr>
              <a:t> </a:t>
            </a:r>
          </a:p>
        </p:txBody>
      </p:sp>
    </p:spTree>
    <p:extLst>
      <p:ext uri="{BB962C8B-B14F-4D97-AF65-F5344CB8AC3E}">
        <p14:creationId xmlns:p14="http://schemas.microsoft.com/office/powerpoint/2010/main" val="1230382445"/>
      </p:ext>
    </p:extLst>
  </p:cSld>
  <p:clrMapOvr>
    <a:masterClrMapping/>
  </p:clrMapOvr>
  <mc:AlternateContent xmlns:mc="http://schemas.openxmlformats.org/markup-compatibility/2006" xmlns:p14="http://schemas.microsoft.com/office/powerpoint/2010/main">
    <mc:Choice Requires="p14">
      <p:transition spd="slow" p14:dur="2000" advTm="53904"/>
    </mc:Choice>
    <mc:Fallback xmlns="">
      <p:transition spd="slow" advTm="5390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Text enthält.&#10;&#10;Automatisch generierte Beschreibung">
            <a:extLst>
              <a:ext uri="{FF2B5EF4-FFF2-40B4-BE49-F238E27FC236}">
                <a16:creationId xmlns:a16="http://schemas.microsoft.com/office/drawing/2014/main" id="{419265E2-B94D-C137-B89A-7AC7E2E0C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844" y="649178"/>
            <a:ext cx="7555969" cy="3480262"/>
          </a:xfrm>
          <a:prstGeom prst="rect">
            <a:avLst/>
          </a:prstGeom>
        </p:spPr>
      </p:pic>
      <p:sp>
        <p:nvSpPr>
          <p:cNvPr id="2" name="Textfeld 1">
            <a:extLst>
              <a:ext uri="{FF2B5EF4-FFF2-40B4-BE49-F238E27FC236}">
                <a16:creationId xmlns:a16="http://schemas.microsoft.com/office/drawing/2014/main" id="{83C2405E-931F-EB14-DC76-368FBD9AF091}"/>
              </a:ext>
            </a:extLst>
          </p:cNvPr>
          <p:cNvSpPr txBox="1"/>
          <p:nvPr/>
        </p:nvSpPr>
        <p:spPr>
          <a:xfrm>
            <a:off x="3235685" y="4318779"/>
            <a:ext cx="5720630" cy="830997"/>
          </a:xfrm>
          <a:prstGeom prst="rect">
            <a:avLst/>
          </a:prstGeom>
          <a:noFill/>
        </p:spPr>
        <p:txBody>
          <a:bodyPr wrap="square">
            <a:spAutoFit/>
          </a:bodyPr>
          <a:lstStyle/>
          <a:p>
            <a:pPr algn="ctr"/>
            <a:r>
              <a:rPr lang="de-DE" sz="4800" b="1" dirty="0">
                <a:solidFill>
                  <a:srgbClr val="002060"/>
                </a:solidFill>
              </a:rPr>
              <a:t>Friendship Bonus</a:t>
            </a:r>
          </a:p>
        </p:txBody>
      </p:sp>
      <p:pic>
        <p:nvPicPr>
          <p:cNvPr id="3" name="Grafik 2">
            <a:extLst>
              <a:ext uri="{FF2B5EF4-FFF2-40B4-BE49-F238E27FC236}">
                <a16:creationId xmlns:a16="http://schemas.microsoft.com/office/drawing/2014/main" id="{9C625911-E45B-6C6C-42C0-35FC742742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Tree>
    <p:custDataLst>
      <p:tags r:id="rId1"/>
    </p:custDataLst>
    <p:extLst>
      <p:ext uri="{BB962C8B-B14F-4D97-AF65-F5344CB8AC3E}">
        <p14:creationId xmlns:p14="http://schemas.microsoft.com/office/powerpoint/2010/main" val="3672393861"/>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83349E1A-D36B-4271-B991-9B421B0EA5CF}"/>
              </a:ext>
            </a:extLst>
          </p:cNvPr>
          <p:cNvSpPr txBox="1"/>
          <p:nvPr/>
        </p:nvSpPr>
        <p:spPr>
          <a:xfrm>
            <a:off x="5680948" y="2846987"/>
            <a:ext cx="5541057" cy="2308324"/>
          </a:xfrm>
          <a:prstGeom prst="rect">
            <a:avLst/>
          </a:prstGeom>
          <a:noFill/>
        </p:spPr>
        <p:txBody>
          <a:bodyPr wrap="square">
            <a:spAutoFit/>
          </a:bodyPr>
          <a:lstStyle/>
          <a:p>
            <a:pPr algn="just"/>
            <a:r>
              <a:rPr lang="de-DE" b="1" dirty="0">
                <a:solidFill>
                  <a:srgbClr val="002060"/>
                </a:solidFill>
              </a:rPr>
              <a:t>You have three income options:</a:t>
            </a:r>
          </a:p>
          <a:p>
            <a:pPr algn="just"/>
            <a:endParaRPr lang="de-DE" b="1" dirty="0">
              <a:solidFill>
                <a:srgbClr val="002060"/>
              </a:solidFill>
            </a:endParaRPr>
          </a:p>
          <a:p>
            <a:pPr marL="342900" indent="-342900" algn="just">
              <a:buFontTx/>
              <a:buAutoNum type="arabicPeriod"/>
            </a:pPr>
            <a:r>
              <a:rPr lang="de-DE" b="1" u="sng" dirty="0">
                <a:solidFill>
                  <a:srgbClr val="002060"/>
                </a:solidFill>
              </a:rPr>
              <a:t>Direct commission</a:t>
            </a:r>
            <a:r>
              <a:rPr lang="de-DE" b="1" dirty="0">
                <a:solidFill>
                  <a:srgbClr val="002060"/>
                </a:solidFill>
              </a:rPr>
              <a:t> (Rewards Referral Program) available within a minute! </a:t>
            </a:r>
          </a:p>
          <a:p>
            <a:pPr marL="342900" indent="-342900" algn="just">
              <a:buFontTx/>
              <a:buAutoNum type="arabicPeriod"/>
            </a:pPr>
            <a:r>
              <a:rPr lang="de-DE" b="1" dirty="0">
                <a:solidFill>
                  <a:srgbClr val="002060"/>
                </a:solidFill>
              </a:rPr>
              <a:t>Daily </a:t>
            </a:r>
            <a:r>
              <a:rPr lang="de-DE" b="1" u="sng" dirty="0">
                <a:solidFill>
                  <a:srgbClr val="002060"/>
                </a:solidFill>
              </a:rPr>
              <a:t>profit sharing</a:t>
            </a:r>
            <a:r>
              <a:rPr lang="de-DE" b="1" dirty="0">
                <a:solidFill>
                  <a:srgbClr val="002060"/>
                </a:solidFill>
              </a:rPr>
              <a:t> (Rewards Referral Staking) on your referrals at the end of the contract period.</a:t>
            </a:r>
          </a:p>
          <a:p>
            <a:pPr marL="342900" indent="-342900" algn="just">
              <a:buAutoNum type="arabicPeriod"/>
            </a:pPr>
            <a:endParaRPr lang="de-DE" b="1" dirty="0">
              <a:solidFill>
                <a:srgbClr val="002060"/>
              </a:solidFill>
            </a:endParaRPr>
          </a:p>
          <a:p>
            <a:pPr marL="342900" indent="-342900" algn="just">
              <a:buAutoNum type="arabicPeriod"/>
            </a:pPr>
            <a:r>
              <a:rPr lang="de-DE" b="1" u="sng" dirty="0">
                <a:solidFill>
                  <a:srgbClr val="002060"/>
                </a:solidFill>
              </a:rPr>
              <a:t>Leader Commission </a:t>
            </a:r>
            <a:r>
              <a:rPr lang="de-DE" b="1" dirty="0">
                <a:solidFill>
                  <a:srgbClr val="002060"/>
                </a:solidFill>
              </a:rPr>
              <a:t>- Rewards Leader Program</a:t>
            </a:r>
          </a:p>
        </p:txBody>
      </p:sp>
      <p:pic>
        <p:nvPicPr>
          <p:cNvPr id="1026" name="Picture 2">
            <a:extLst>
              <a:ext uri="{FF2B5EF4-FFF2-40B4-BE49-F238E27FC236}">
                <a16:creationId xmlns:a16="http://schemas.microsoft.com/office/drawing/2014/main" id="{8100C1E2-0637-4CE6-BADD-8D694834F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29" y="2529877"/>
            <a:ext cx="4411663" cy="2942545"/>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B486BAE1-ECF1-52D2-5F55-4659B883EA02}"/>
              </a:ext>
            </a:extLst>
          </p:cNvPr>
          <p:cNvSpPr txBox="1"/>
          <p:nvPr/>
        </p:nvSpPr>
        <p:spPr>
          <a:xfrm>
            <a:off x="4430299" y="532995"/>
            <a:ext cx="3331402" cy="461665"/>
          </a:xfrm>
          <a:prstGeom prst="rect">
            <a:avLst/>
          </a:prstGeom>
          <a:noFill/>
        </p:spPr>
        <p:txBody>
          <a:bodyPr wrap="square">
            <a:spAutoFit/>
          </a:bodyPr>
          <a:lstStyle/>
          <a:p>
            <a:pPr algn="ctr"/>
            <a:r>
              <a:rPr lang="de-DE" sz="2400" b="1" dirty="0">
                <a:solidFill>
                  <a:srgbClr val="002060"/>
                </a:solidFill>
              </a:rPr>
              <a:t>Friendship Bonus</a:t>
            </a:r>
          </a:p>
        </p:txBody>
      </p:sp>
      <p:pic>
        <p:nvPicPr>
          <p:cNvPr id="2" name="Grafik 1">
            <a:extLst>
              <a:ext uri="{FF2B5EF4-FFF2-40B4-BE49-F238E27FC236}">
                <a16:creationId xmlns:a16="http://schemas.microsoft.com/office/drawing/2014/main" id="{99EA562F-7768-5F2B-B5AC-72BA038F81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Tree>
    <p:extLst>
      <p:ext uri="{BB962C8B-B14F-4D97-AF65-F5344CB8AC3E}">
        <p14:creationId xmlns:p14="http://schemas.microsoft.com/office/powerpoint/2010/main" val="856851231"/>
      </p:ext>
    </p:extLst>
  </p:cSld>
  <p:clrMapOvr>
    <a:masterClrMapping/>
  </p:clrMapOvr>
  <mc:AlternateContent xmlns:mc="http://schemas.openxmlformats.org/markup-compatibility/2006" xmlns:p14="http://schemas.microsoft.com/office/powerpoint/2010/main">
    <mc:Choice Requires="p14">
      <p:transition spd="slow" p14:dur="2000" advTm="55689"/>
    </mc:Choice>
    <mc:Fallback xmlns="" xmlns:a16="http://schemas.microsoft.com/office/drawing/2014/main" xmlns:a14="http://schemas.microsoft.com/office/drawing/2010/main">
      <p:transition spd="slow" advTm="5568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D4379F4-9496-5C45-1EFF-9A160ED5E0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6" name="Textfeld 5">
            <a:extLst>
              <a:ext uri="{FF2B5EF4-FFF2-40B4-BE49-F238E27FC236}">
                <a16:creationId xmlns:a16="http://schemas.microsoft.com/office/drawing/2014/main" id="{C6309E4F-BD3B-D716-3AC5-A6D8E52550EA}"/>
              </a:ext>
            </a:extLst>
          </p:cNvPr>
          <p:cNvSpPr txBox="1"/>
          <p:nvPr/>
        </p:nvSpPr>
        <p:spPr>
          <a:xfrm>
            <a:off x="259312" y="1075361"/>
            <a:ext cx="3284483" cy="584775"/>
          </a:xfrm>
          <a:prstGeom prst="rect">
            <a:avLst/>
          </a:prstGeom>
          <a:noFill/>
        </p:spPr>
        <p:txBody>
          <a:bodyPr wrap="square">
            <a:spAutoFit/>
          </a:bodyPr>
          <a:lstStyle/>
          <a:p>
            <a:pPr algn="ctr">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Commissions from </a:t>
            </a:r>
            <a:r>
              <a:rPr lang="de-DE"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profit</a:t>
            </a: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sharing</a:t>
            </a: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9" name="Textfeld 8">
            <a:extLst>
              <a:ext uri="{FF2B5EF4-FFF2-40B4-BE49-F238E27FC236}">
                <a16:creationId xmlns:a16="http://schemas.microsoft.com/office/drawing/2014/main" id="{B1D08777-9106-FD7A-EF95-A120F87E3E9D}"/>
              </a:ext>
            </a:extLst>
          </p:cNvPr>
          <p:cNvSpPr txBox="1"/>
          <p:nvPr/>
        </p:nvSpPr>
        <p:spPr>
          <a:xfrm>
            <a:off x="4430299" y="385735"/>
            <a:ext cx="3331402" cy="461665"/>
          </a:xfrm>
          <a:prstGeom prst="rect">
            <a:avLst/>
          </a:prstGeom>
          <a:noFill/>
        </p:spPr>
        <p:txBody>
          <a:bodyPr wrap="square">
            <a:spAutoFit/>
          </a:bodyPr>
          <a:lstStyle/>
          <a:p>
            <a:pPr algn="ctr"/>
            <a:r>
              <a:rPr lang="de-DE" sz="2400" b="1" dirty="0">
                <a:solidFill>
                  <a:srgbClr val="002060"/>
                </a:solidFill>
              </a:rPr>
              <a:t>Friendship Bonus</a:t>
            </a:r>
          </a:p>
        </p:txBody>
      </p:sp>
      <p:pic>
        <p:nvPicPr>
          <p:cNvPr id="12" name="Picture 2" descr="Wissen | FONDS professionell">
            <a:extLst>
              <a:ext uri="{FF2B5EF4-FFF2-40B4-BE49-F238E27FC236}">
                <a16:creationId xmlns:a16="http://schemas.microsoft.com/office/drawing/2014/main" id="{BB0211A7-B3C0-68B4-3429-BD4BA2D0F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12" y="248512"/>
            <a:ext cx="959888" cy="63940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4C238A06-3810-4C16-4087-7ABCB9A394B4}"/>
              </a:ext>
            </a:extLst>
          </p:cNvPr>
          <p:cNvSpPr txBox="1"/>
          <p:nvPr/>
        </p:nvSpPr>
        <p:spPr>
          <a:xfrm>
            <a:off x="80432" y="2736656"/>
            <a:ext cx="1987929" cy="3477875"/>
          </a:xfrm>
          <a:prstGeom prst="rect">
            <a:avLst/>
          </a:prstGeom>
          <a:noFill/>
        </p:spPr>
        <p:txBody>
          <a:bodyPr wrap="square">
            <a:spAutoFit/>
          </a:bodyPr>
          <a:lstStyle/>
          <a:p>
            <a:pPr marL="449580">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1 Level 8% </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2 Level 5%</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3 Level 5%</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4 </a:t>
            </a: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Level 5%</a:t>
            </a:r>
            <a:endParaRPr lang="de-DE"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5 Level </a:t>
            </a: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4%</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6 Level 4%</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7 Level 4%</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8 Level 4%</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9 Level 3%</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10 Level 3%</a:t>
            </a:r>
          </a:p>
        </p:txBody>
      </p:sp>
      <p:sp>
        <p:nvSpPr>
          <p:cNvPr id="14" name="Textfeld 13">
            <a:extLst>
              <a:ext uri="{FF2B5EF4-FFF2-40B4-BE49-F238E27FC236}">
                <a16:creationId xmlns:a16="http://schemas.microsoft.com/office/drawing/2014/main" id="{268CDA80-01F1-7D0D-8C62-0F3D3DA6D2DF}"/>
              </a:ext>
            </a:extLst>
          </p:cNvPr>
          <p:cNvSpPr txBox="1"/>
          <p:nvPr/>
        </p:nvSpPr>
        <p:spPr>
          <a:xfrm>
            <a:off x="1648050" y="2736656"/>
            <a:ext cx="2194552" cy="3539430"/>
          </a:xfrm>
          <a:prstGeom prst="rect">
            <a:avLst/>
          </a:prstGeom>
          <a:noFill/>
        </p:spPr>
        <p:txBody>
          <a:bodyPr wrap="square">
            <a:spAutoFit/>
          </a:bodyPr>
          <a:lstStyle/>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11 Level 3%</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12 Level 3%</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13 Level 2%</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14 Level 2%</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15 Level 2%</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16 Level 2%</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17 Level 1%</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18 Level 1%</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19 Level 1%</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20 Level 1%</a:t>
            </a:r>
            <a:endParaRPr lang="de-DE" sz="1600" dirty="0"/>
          </a:p>
        </p:txBody>
      </p:sp>
      <p:sp>
        <p:nvSpPr>
          <p:cNvPr id="15" name="Textfeld 14">
            <a:extLst>
              <a:ext uri="{FF2B5EF4-FFF2-40B4-BE49-F238E27FC236}">
                <a16:creationId xmlns:a16="http://schemas.microsoft.com/office/drawing/2014/main" id="{C4D7BEC0-FAFB-3985-F3BE-6B6E7E6F362B}"/>
              </a:ext>
            </a:extLst>
          </p:cNvPr>
          <p:cNvSpPr txBox="1"/>
          <p:nvPr/>
        </p:nvSpPr>
        <p:spPr>
          <a:xfrm>
            <a:off x="4267627" y="1075361"/>
            <a:ext cx="3525153" cy="702693"/>
          </a:xfrm>
          <a:prstGeom prst="rect">
            <a:avLst/>
          </a:prstGeom>
          <a:noFill/>
        </p:spPr>
        <p:txBody>
          <a:bodyPr wrap="square">
            <a:spAutoFit/>
          </a:bodyPr>
          <a:lstStyle/>
          <a:p>
            <a:pPr algn="ctr">
              <a:lnSpc>
                <a:spcPct val="107000"/>
              </a:lnSpc>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Instant</a:t>
            </a: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 commissions</a:t>
            </a: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3 year contracts</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CEBA03FD-3661-2D62-340B-7A11F9DC802E}"/>
              </a:ext>
            </a:extLst>
          </p:cNvPr>
          <p:cNvSpPr txBox="1"/>
          <p:nvPr/>
        </p:nvSpPr>
        <p:spPr>
          <a:xfrm>
            <a:off x="4486074" y="2767433"/>
            <a:ext cx="3088257" cy="3477875"/>
          </a:xfrm>
          <a:prstGeom prst="rect">
            <a:avLst/>
          </a:prstGeom>
          <a:noFill/>
        </p:spPr>
        <p:txBody>
          <a:bodyPr wrap="square">
            <a:spAutoFit/>
          </a:bodyPr>
          <a:lstStyle/>
          <a:p>
            <a:pPr marL="0" marR="0" lvl="0" indent="0" algn="ctr" defTabSz="914400" rtl="0" eaLnBrk="1" fontAlgn="auto" latinLnBrk="0" hangingPunct="1">
              <a:spcBef>
                <a:spcPts val="0"/>
              </a:spcBef>
              <a:spcAft>
                <a:spcPts val="800"/>
              </a:spcAft>
              <a:buClrTx/>
              <a:buSzTx/>
              <a:buFontTx/>
              <a:buNone/>
              <a:tabLst/>
              <a:defRPr/>
            </a:pPr>
            <a:r>
              <a:rPr kumimoji="0" lang="de-DE" sz="1600" b="1" i="0"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1 level = 30%</a:t>
            </a:r>
          </a:p>
          <a:p>
            <a:pPr marL="0" marR="0" lvl="0" indent="0" algn="ctr" defTabSz="914400" rtl="0" eaLnBrk="1" fontAlgn="auto" latinLnBrk="0" hangingPunct="1">
              <a:spcBef>
                <a:spcPts val="0"/>
              </a:spcBef>
              <a:spcAft>
                <a:spcPts val="800"/>
              </a:spcAft>
              <a:buClrTx/>
              <a:buSzTx/>
              <a:buFontTx/>
              <a:buNone/>
              <a:tabLst/>
              <a:defRPr/>
            </a:pPr>
            <a:r>
              <a:rPr kumimoji="0" lang="de-DE"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2 Level = 5%</a:t>
            </a:r>
            <a:endParaRPr kumimoji="0" lang="de-DE" sz="1600" b="0" i="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spcBef>
                <a:spcPts val="0"/>
              </a:spcBef>
              <a:spcAft>
                <a:spcPts val="800"/>
              </a:spcAft>
              <a:buClrTx/>
              <a:buSzTx/>
              <a:buFontTx/>
              <a:buNone/>
              <a:tabLst/>
              <a:defRPr/>
            </a:pPr>
            <a:r>
              <a:rPr kumimoji="0" lang="de-DE"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3 Level = 5%</a:t>
            </a:r>
          </a:p>
          <a:p>
            <a:pPr marL="0" marR="0" lvl="0" indent="0" algn="ctr" defTabSz="914400" rtl="0" eaLnBrk="1" fontAlgn="auto" latinLnBrk="0" hangingPunct="1">
              <a:spcBef>
                <a:spcPts val="0"/>
              </a:spcBef>
              <a:spcAft>
                <a:spcPts val="800"/>
              </a:spcAft>
              <a:buClrTx/>
              <a:buSzTx/>
              <a:buFontTx/>
              <a:buNone/>
              <a:tabLst/>
              <a:defRPr/>
            </a:pPr>
            <a:r>
              <a:rPr kumimoji="0" lang="de-DE"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4 Level = 5%</a:t>
            </a:r>
            <a:endParaRPr kumimoji="0" lang="de-DE" sz="1600" b="0" i="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spcBef>
                <a:spcPts val="0"/>
              </a:spcBef>
              <a:spcAft>
                <a:spcPts val="800"/>
              </a:spcAft>
              <a:buClrTx/>
              <a:buSzTx/>
              <a:buFontTx/>
              <a:buNone/>
              <a:tabLst/>
              <a:defRPr/>
            </a:pPr>
            <a:r>
              <a:rPr kumimoji="0" lang="de-DE"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5 Level = 4%</a:t>
            </a:r>
            <a:endParaRPr kumimoji="0" lang="de-DE" sz="1600" b="0" i="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spcBef>
                <a:spcPts val="0"/>
              </a:spcBef>
              <a:spcAft>
                <a:spcPts val="800"/>
              </a:spcAft>
              <a:buClrTx/>
              <a:buSzTx/>
              <a:buFontTx/>
              <a:buNone/>
              <a:tabLst/>
              <a:defRPr/>
            </a:pPr>
            <a:r>
              <a:rPr kumimoji="0" lang="de-DE"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6 Level = 4%</a:t>
            </a:r>
            <a:endParaRPr kumimoji="0" lang="de-DE" sz="1600" b="0" i="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spcBef>
                <a:spcPts val="0"/>
              </a:spcBef>
              <a:spcAft>
                <a:spcPts val="800"/>
              </a:spcAft>
              <a:buClrTx/>
              <a:buSzTx/>
              <a:buFontTx/>
              <a:buNone/>
              <a:tabLst/>
              <a:defRPr/>
            </a:pPr>
            <a:r>
              <a:rPr kumimoji="0" lang="de-DE"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7 Level = 3%</a:t>
            </a:r>
            <a:endParaRPr kumimoji="0" lang="de-DE" sz="1600" b="0" i="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spcBef>
                <a:spcPts val="0"/>
              </a:spcBef>
              <a:spcAft>
                <a:spcPts val="800"/>
              </a:spcAft>
              <a:buClrTx/>
              <a:buSzTx/>
              <a:buFontTx/>
              <a:buNone/>
              <a:tabLst/>
              <a:defRPr/>
            </a:pPr>
            <a:r>
              <a:rPr kumimoji="0" lang="de-DE"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8 Level = 3%</a:t>
            </a:r>
            <a:endParaRPr kumimoji="0" lang="de-DE" sz="1600" b="0" i="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spcBef>
                <a:spcPts val="0"/>
              </a:spcBef>
              <a:spcAft>
                <a:spcPts val="800"/>
              </a:spcAft>
              <a:buClrTx/>
              <a:buSzTx/>
              <a:buFontTx/>
              <a:buNone/>
              <a:tabLst/>
              <a:defRPr/>
            </a:pPr>
            <a:r>
              <a:rPr kumimoji="0" lang="de-DE"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9 Level = 3%</a:t>
            </a:r>
            <a:endParaRPr kumimoji="0" lang="de-DE" sz="1600" b="0" i="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spcBef>
                <a:spcPts val="0"/>
              </a:spcBef>
              <a:spcAft>
                <a:spcPts val="800"/>
              </a:spcAft>
              <a:buClrTx/>
              <a:buSzTx/>
              <a:buFontTx/>
              <a:buNone/>
              <a:tabLst/>
              <a:defRPr/>
            </a:pPr>
            <a:r>
              <a:rPr kumimoji="0" lang="de-DE" sz="1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10 Level = 3%</a:t>
            </a:r>
            <a:endParaRPr lang="de-DE" sz="1600" dirty="0"/>
          </a:p>
        </p:txBody>
      </p:sp>
      <p:cxnSp>
        <p:nvCxnSpPr>
          <p:cNvPr id="11" name="Gerader Verbinder 10">
            <a:extLst>
              <a:ext uri="{FF2B5EF4-FFF2-40B4-BE49-F238E27FC236}">
                <a16:creationId xmlns:a16="http://schemas.microsoft.com/office/drawing/2014/main" id="{D79FD2D9-6A4D-C79D-5AF9-AD7C8BD5DDAC}"/>
              </a:ext>
            </a:extLst>
          </p:cNvPr>
          <p:cNvCxnSpPr/>
          <p:nvPr/>
        </p:nvCxnSpPr>
        <p:spPr>
          <a:xfrm>
            <a:off x="4314682" y="2402803"/>
            <a:ext cx="54636" cy="4037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Gerader Verbinder 1">
            <a:extLst>
              <a:ext uri="{FF2B5EF4-FFF2-40B4-BE49-F238E27FC236}">
                <a16:creationId xmlns:a16="http://schemas.microsoft.com/office/drawing/2014/main" id="{7CC746EF-E33E-97F1-3DC8-C3B11520C3A4}"/>
              </a:ext>
            </a:extLst>
          </p:cNvPr>
          <p:cNvCxnSpPr/>
          <p:nvPr/>
        </p:nvCxnSpPr>
        <p:spPr>
          <a:xfrm>
            <a:off x="8150249" y="2360759"/>
            <a:ext cx="54636" cy="4037163"/>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28D27715-70E6-C549-CDF9-9988F577BD9F}"/>
              </a:ext>
            </a:extLst>
          </p:cNvPr>
          <p:cNvSpPr txBox="1"/>
          <p:nvPr/>
        </p:nvSpPr>
        <p:spPr>
          <a:xfrm>
            <a:off x="8706684" y="997286"/>
            <a:ext cx="2959083" cy="702693"/>
          </a:xfrm>
          <a:prstGeom prst="rect">
            <a:avLst/>
          </a:prstGeom>
          <a:noFill/>
        </p:spPr>
        <p:txBody>
          <a:bodyPr wrap="square">
            <a:spAutoFit/>
          </a:bodyPr>
          <a:lstStyle/>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Leader Program</a:t>
            </a: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all contracts</a:t>
            </a:r>
            <a:endPar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48113445-41C3-6963-2F13-D7C68C9008DA}"/>
              </a:ext>
            </a:extLst>
          </p:cNvPr>
          <p:cNvSpPr txBox="1"/>
          <p:nvPr/>
        </p:nvSpPr>
        <p:spPr>
          <a:xfrm>
            <a:off x="8919823" y="2645028"/>
            <a:ext cx="2586898" cy="1252009"/>
          </a:xfrm>
          <a:prstGeom prst="rect">
            <a:avLst/>
          </a:prstGeom>
          <a:noFill/>
        </p:spPr>
        <p:txBody>
          <a:bodyPr wrap="square">
            <a:spAutoFit/>
          </a:bodyPr>
          <a:lstStyle/>
          <a:p>
            <a:pPr algn="ctr">
              <a:lnSpc>
                <a:spcPct val="107000"/>
              </a:lnSpc>
              <a:spcAft>
                <a:spcPts val="800"/>
              </a:spcAft>
            </a:pP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Direct commissions</a:t>
            </a:r>
            <a:endParaRPr lang="de-DE" sz="1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from </a:t>
            </a:r>
            <a:r>
              <a:rPr lang="de-DE"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level 1</a:t>
            </a:r>
          </a:p>
          <a:p>
            <a:pPr algn="ctr">
              <a:lnSpc>
                <a:spcPct val="107000"/>
              </a:lnSpc>
              <a:spcAft>
                <a:spcPts val="800"/>
              </a:spcAft>
            </a:pPr>
            <a:r>
              <a:rPr lang="de-DE" sz="2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5%</a:t>
            </a:r>
            <a:endParaRPr lang="de-DE" sz="16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7" name="Grafik 16">
            <a:extLst>
              <a:ext uri="{FF2B5EF4-FFF2-40B4-BE49-F238E27FC236}">
                <a16:creationId xmlns:a16="http://schemas.microsoft.com/office/drawing/2014/main" id="{706D2EF1-FF75-7FEA-4640-86A476B567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03786" y="5461908"/>
            <a:ext cx="1218971" cy="1046283"/>
          </a:xfrm>
          <a:prstGeom prst="rect">
            <a:avLst/>
          </a:prstGeom>
        </p:spPr>
      </p:pic>
      <p:sp>
        <p:nvSpPr>
          <p:cNvPr id="18" name="Pfeil: nach unten 17">
            <a:extLst>
              <a:ext uri="{FF2B5EF4-FFF2-40B4-BE49-F238E27FC236}">
                <a16:creationId xmlns:a16="http://schemas.microsoft.com/office/drawing/2014/main" id="{429600DA-DAA0-9E5B-119C-9B9DF6542A28}"/>
              </a:ext>
            </a:extLst>
          </p:cNvPr>
          <p:cNvSpPr/>
          <p:nvPr/>
        </p:nvSpPr>
        <p:spPr>
          <a:xfrm>
            <a:off x="10075866" y="4072759"/>
            <a:ext cx="220717" cy="1478487"/>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9">
            <a:extLst>
              <a:ext uri="{FF2B5EF4-FFF2-40B4-BE49-F238E27FC236}">
                <a16:creationId xmlns:a16="http://schemas.microsoft.com/office/drawing/2014/main" id="{256A63C5-6049-1FC5-ECA5-E6BF78E4903F}"/>
              </a:ext>
            </a:extLst>
          </p:cNvPr>
          <p:cNvSpPr txBox="1"/>
          <p:nvPr/>
        </p:nvSpPr>
        <p:spPr>
          <a:xfrm>
            <a:off x="-145014" y="6508191"/>
            <a:ext cx="2728428" cy="253916"/>
          </a:xfrm>
          <a:prstGeom prst="rect">
            <a:avLst/>
          </a:prstGeom>
          <a:noFill/>
        </p:spPr>
        <p:txBody>
          <a:bodyPr wrap="square">
            <a:spAutoFit/>
          </a:bodyPr>
          <a:lstStyle/>
          <a:p>
            <a:pPr algn="ctr">
              <a:spcAft>
                <a:spcPts val="800"/>
              </a:spcAft>
            </a:pPr>
            <a:r>
              <a:rPr lang="de-DE"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de-DE" sz="105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payable</a:t>
            </a:r>
            <a:r>
              <a:rPr lang="de-DE"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after end </a:t>
            </a:r>
            <a:r>
              <a:rPr lang="de-DE" sz="105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of</a:t>
            </a:r>
            <a:r>
              <a:rPr lang="de-DE"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de-DE" sz="105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contract</a:t>
            </a:r>
            <a:endParaRPr lang="de-DE" sz="1050" b="1" u="sng"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6105982"/>
      </p:ext>
    </p:extLst>
  </p:cSld>
  <p:clrMapOvr>
    <a:masterClrMapping/>
  </p:clrMapOvr>
  <mc:AlternateContent xmlns:mc="http://schemas.openxmlformats.org/markup-compatibility/2006" xmlns:p14="http://schemas.microsoft.com/office/powerpoint/2010/main">
    <mc:Choice Requires="p14">
      <p:transition spd="slow" p14:dur="2000" advTm="53904"/>
    </mc:Choice>
    <mc:Fallback xmlns="" xmlns:a16="http://schemas.microsoft.com/office/drawing/2014/main" xmlns:a14="http://schemas.microsoft.com/office/drawing/2010/main">
      <p:transition spd="slow" advTm="539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D8B976D-2766-45E5-7546-85A6CB3092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6" name="Textfeld 5">
            <a:extLst>
              <a:ext uri="{FF2B5EF4-FFF2-40B4-BE49-F238E27FC236}">
                <a16:creationId xmlns:a16="http://schemas.microsoft.com/office/drawing/2014/main" id="{739A1277-0C0D-2D2F-B677-094C1712495E}"/>
              </a:ext>
            </a:extLst>
          </p:cNvPr>
          <p:cNvSpPr txBox="1"/>
          <p:nvPr/>
        </p:nvSpPr>
        <p:spPr>
          <a:xfrm>
            <a:off x="4131491" y="682682"/>
            <a:ext cx="3929017" cy="369332"/>
          </a:xfrm>
          <a:prstGeom prst="rect">
            <a:avLst/>
          </a:prstGeom>
          <a:noFill/>
        </p:spPr>
        <p:txBody>
          <a:bodyPr wrap="square">
            <a:spAutoFit/>
          </a:bodyPr>
          <a:lstStyle/>
          <a:p>
            <a:pPr algn="ctr"/>
            <a:r>
              <a:rPr lang="de-DE" b="1" dirty="0">
                <a:solidFill>
                  <a:srgbClr val="002060"/>
                </a:solidFill>
              </a:rPr>
              <a:t>Instant commission</a:t>
            </a:r>
          </a:p>
        </p:txBody>
      </p:sp>
      <p:sp>
        <p:nvSpPr>
          <p:cNvPr id="8" name="Textfeld 7">
            <a:extLst>
              <a:ext uri="{FF2B5EF4-FFF2-40B4-BE49-F238E27FC236}">
                <a16:creationId xmlns:a16="http://schemas.microsoft.com/office/drawing/2014/main" id="{0DB38468-6958-B28A-FD4F-231DE6041204}"/>
              </a:ext>
            </a:extLst>
          </p:cNvPr>
          <p:cNvSpPr txBox="1"/>
          <p:nvPr/>
        </p:nvSpPr>
        <p:spPr>
          <a:xfrm>
            <a:off x="4442398" y="349802"/>
            <a:ext cx="3331402" cy="461665"/>
          </a:xfrm>
          <a:prstGeom prst="rect">
            <a:avLst/>
          </a:prstGeom>
          <a:noFill/>
        </p:spPr>
        <p:txBody>
          <a:bodyPr wrap="square">
            <a:spAutoFit/>
          </a:bodyPr>
          <a:lstStyle/>
          <a:p>
            <a:pPr algn="ctr"/>
            <a:r>
              <a:rPr lang="de-DE" sz="2400" b="1" dirty="0">
                <a:solidFill>
                  <a:srgbClr val="002060"/>
                </a:solidFill>
              </a:rPr>
              <a:t>Friendship Bonus</a:t>
            </a:r>
          </a:p>
        </p:txBody>
      </p:sp>
      <p:pic>
        <p:nvPicPr>
          <p:cNvPr id="11" name="Grafik 10" descr="Mann in einem Polohemd">
            <a:extLst>
              <a:ext uri="{FF2B5EF4-FFF2-40B4-BE49-F238E27FC236}">
                <a16:creationId xmlns:a16="http://schemas.microsoft.com/office/drawing/2014/main" id="{FCB360EE-744A-657B-AB0D-821F6E087B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8307" y="1218037"/>
            <a:ext cx="1161623" cy="3645097"/>
          </a:xfrm>
          <a:prstGeom prst="rect">
            <a:avLst/>
          </a:prstGeom>
        </p:spPr>
      </p:pic>
      <p:pic>
        <p:nvPicPr>
          <p:cNvPr id="12" name="Grafik 11">
            <a:extLst>
              <a:ext uri="{FF2B5EF4-FFF2-40B4-BE49-F238E27FC236}">
                <a16:creationId xmlns:a16="http://schemas.microsoft.com/office/drawing/2014/main" id="{04717E76-696C-D2AA-7F03-C1B63511F01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87753" y="3535052"/>
            <a:ext cx="638175" cy="676274"/>
          </a:xfrm>
          <a:prstGeom prst="rect">
            <a:avLst/>
          </a:prstGeom>
        </p:spPr>
      </p:pic>
      <p:sp>
        <p:nvSpPr>
          <p:cNvPr id="17" name="Textfeld 16">
            <a:extLst>
              <a:ext uri="{FF2B5EF4-FFF2-40B4-BE49-F238E27FC236}">
                <a16:creationId xmlns:a16="http://schemas.microsoft.com/office/drawing/2014/main" id="{F6C69B10-596D-94E5-306D-26D42E81F0AF}"/>
              </a:ext>
            </a:extLst>
          </p:cNvPr>
          <p:cNvSpPr txBox="1"/>
          <p:nvPr/>
        </p:nvSpPr>
        <p:spPr>
          <a:xfrm rot="20258695">
            <a:off x="570769" y="1476062"/>
            <a:ext cx="2939716" cy="1231106"/>
          </a:xfrm>
          <a:prstGeom prst="rect">
            <a:avLst/>
          </a:prstGeom>
          <a:noFill/>
        </p:spPr>
        <p:txBody>
          <a:bodyPr wrap="none" rtlCol="0">
            <a:spAutoFit/>
          </a:bodyPr>
          <a:lstStyle/>
          <a:p>
            <a:pPr algn="ctr"/>
            <a:r>
              <a:rPr lang="de-DE" sz="2800" b="1" dirty="0">
                <a:solidFill>
                  <a:srgbClr val="002060"/>
                </a:solidFill>
              </a:rPr>
              <a:t>3 year contract</a:t>
            </a:r>
          </a:p>
          <a:p>
            <a:pPr algn="ctr"/>
            <a:r>
              <a:rPr lang="de-DE" sz="2800" b="1" dirty="0">
                <a:solidFill>
                  <a:srgbClr val="002060"/>
                </a:solidFill>
              </a:rPr>
              <a:t>Pack of 10</a:t>
            </a:r>
          </a:p>
          <a:p>
            <a:pPr algn="ctr"/>
            <a:r>
              <a:rPr lang="de-DE" b="1" dirty="0">
                <a:solidFill>
                  <a:srgbClr val="002060"/>
                </a:solidFill>
              </a:rPr>
              <a:t>(10 pay/15 get)</a:t>
            </a:r>
            <a:endParaRPr lang="de-DE" sz="2800" b="1" dirty="0">
              <a:solidFill>
                <a:srgbClr val="002060"/>
              </a:solidFill>
            </a:endParaRPr>
          </a:p>
        </p:txBody>
      </p:sp>
      <p:pic>
        <p:nvPicPr>
          <p:cNvPr id="18" name="Grafik 17">
            <a:extLst>
              <a:ext uri="{FF2B5EF4-FFF2-40B4-BE49-F238E27FC236}">
                <a16:creationId xmlns:a16="http://schemas.microsoft.com/office/drawing/2014/main" id="{9738D919-3077-808F-CCEA-CD110C96BB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75854" y="3535052"/>
            <a:ext cx="638175" cy="676274"/>
          </a:xfrm>
          <a:prstGeom prst="rect">
            <a:avLst/>
          </a:prstGeom>
        </p:spPr>
      </p:pic>
      <p:pic>
        <p:nvPicPr>
          <p:cNvPr id="19" name="Grafik 18" descr="Marke 10 mit einfarbiger Füllung">
            <a:extLst>
              <a:ext uri="{FF2B5EF4-FFF2-40B4-BE49-F238E27FC236}">
                <a16:creationId xmlns:a16="http://schemas.microsoft.com/office/drawing/2014/main" id="{EA585EBA-5BFA-DE4B-21ED-CDB35DC4B3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41066" y="4057552"/>
            <a:ext cx="404924" cy="404924"/>
          </a:xfrm>
          <a:prstGeom prst="rect">
            <a:avLst/>
          </a:prstGeom>
        </p:spPr>
      </p:pic>
      <p:sp>
        <p:nvSpPr>
          <p:cNvPr id="20" name="Textfeld 19">
            <a:extLst>
              <a:ext uri="{FF2B5EF4-FFF2-40B4-BE49-F238E27FC236}">
                <a16:creationId xmlns:a16="http://schemas.microsoft.com/office/drawing/2014/main" id="{D3EE3E08-6367-2914-80C0-8372DE6F583A}"/>
              </a:ext>
            </a:extLst>
          </p:cNvPr>
          <p:cNvSpPr txBox="1"/>
          <p:nvPr/>
        </p:nvSpPr>
        <p:spPr>
          <a:xfrm>
            <a:off x="3040339" y="3535052"/>
            <a:ext cx="389850" cy="584775"/>
          </a:xfrm>
          <a:prstGeom prst="rect">
            <a:avLst/>
          </a:prstGeom>
          <a:noFill/>
        </p:spPr>
        <p:txBody>
          <a:bodyPr wrap="none" rtlCol="0">
            <a:spAutoFit/>
          </a:bodyPr>
          <a:lstStyle/>
          <a:p>
            <a:r>
              <a:rPr lang="de-DE" sz="3200" b="1" dirty="0">
                <a:solidFill>
                  <a:srgbClr val="FF0000"/>
                </a:solidFill>
              </a:rPr>
              <a:t>+</a:t>
            </a:r>
          </a:p>
        </p:txBody>
      </p:sp>
      <p:sp>
        <p:nvSpPr>
          <p:cNvPr id="21" name="Textfeld 20">
            <a:extLst>
              <a:ext uri="{FF2B5EF4-FFF2-40B4-BE49-F238E27FC236}">
                <a16:creationId xmlns:a16="http://schemas.microsoft.com/office/drawing/2014/main" id="{89BFE8BE-FA26-F332-85A1-2EB9BD27BCDC}"/>
              </a:ext>
            </a:extLst>
          </p:cNvPr>
          <p:cNvSpPr txBox="1"/>
          <p:nvPr/>
        </p:nvSpPr>
        <p:spPr>
          <a:xfrm rot="1327366" flipH="1">
            <a:off x="8785628" y="1529304"/>
            <a:ext cx="2433427" cy="1384995"/>
          </a:xfrm>
          <a:prstGeom prst="rect">
            <a:avLst/>
          </a:prstGeom>
          <a:noFill/>
        </p:spPr>
        <p:txBody>
          <a:bodyPr wrap="square" rtlCol="0">
            <a:spAutoFit/>
          </a:bodyPr>
          <a:lstStyle/>
          <a:p>
            <a:pPr algn="ctr"/>
            <a:r>
              <a:rPr lang="de-DE" sz="2800" b="1" dirty="0">
                <a:solidFill>
                  <a:srgbClr val="002060"/>
                </a:solidFill>
              </a:rPr>
              <a:t>current</a:t>
            </a:r>
          </a:p>
          <a:p>
            <a:pPr algn="ctr"/>
            <a:r>
              <a:rPr lang="de-DE" sz="2800" b="1" dirty="0">
                <a:solidFill>
                  <a:srgbClr val="002060"/>
                </a:solidFill>
              </a:rPr>
              <a:t>5 and 7 year contracts</a:t>
            </a:r>
          </a:p>
        </p:txBody>
      </p:sp>
      <p:pic>
        <p:nvPicPr>
          <p:cNvPr id="22" name="Grafik 21">
            <a:extLst>
              <a:ext uri="{FF2B5EF4-FFF2-40B4-BE49-F238E27FC236}">
                <a16:creationId xmlns:a16="http://schemas.microsoft.com/office/drawing/2014/main" id="{9CB3BF7E-0FAD-F0E5-83C4-00A7BCBB161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75829" y="3544191"/>
            <a:ext cx="638175" cy="676274"/>
          </a:xfrm>
          <a:prstGeom prst="rect">
            <a:avLst/>
          </a:prstGeom>
        </p:spPr>
      </p:pic>
      <p:sp>
        <p:nvSpPr>
          <p:cNvPr id="24" name="Textfeld 23">
            <a:extLst>
              <a:ext uri="{FF2B5EF4-FFF2-40B4-BE49-F238E27FC236}">
                <a16:creationId xmlns:a16="http://schemas.microsoft.com/office/drawing/2014/main" id="{0FD08277-B94F-A935-F77B-2681EBEEF361}"/>
              </a:ext>
            </a:extLst>
          </p:cNvPr>
          <p:cNvSpPr txBox="1"/>
          <p:nvPr/>
        </p:nvSpPr>
        <p:spPr>
          <a:xfrm>
            <a:off x="1103197" y="4919430"/>
            <a:ext cx="9985619" cy="1384995"/>
          </a:xfrm>
          <a:prstGeom prst="rect">
            <a:avLst/>
          </a:prstGeom>
          <a:noFill/>
        </p:spPr>
        <p:txBody>
          <a:bodyPr wrap="none" rtlCol="0">
            <a:spAutoFit/>
          </a:bodyPr>
          <a:lstStyle/>
          <a:p>
            <a:pPr algn="ctr"/>
            <a:r>
              <a:rPr lang="de-DE" sz="2800" b="1" dirty="0">
                <a:solidFill>
                  <a:srgbClr val="002060"/>
                </a:solidFill>
              </a:rPr>
              <a:t>User has deposited 4000 USD</a:t>
            </a:r>
          </a:p>
          <a:p>
            <a:pPr algn="ctr"/>
            <a:r>
              <a:rPr lang="de-DE" sz="2800" b="1" dirty="0">
                <a:solidFill>
                  <a:srgbClr val="002060"/>
                </a:solidFill>
              </a:rPr>
              <a:t>and has 2 x 10 pack 3 year, 10 x 5 and 10 x 7 year contracts,</a:t>
            </a:r>
          </a:p>
          <a:p>
            <a:pPr algn="ctr"/>
            <a:r>
              <a:rPr lang="de-DE" sz="2800" b="1" dirty="0">
                <a:solidFill>
                  <a:srgbClr val="002060"/>
                </a:solidFill>
              </a:rPr>
              <a:t>so a total of 50 contracts acquired per wallet</a:t>
            </a:r>
          </a:p>
        </p:txBody>
      </p:sp>
      <p:pic>
        <p:nvPicPr>
          <p:cNvPr id="2" name="Grafik 1">
            <a:extLst>
              <a:ext uri="{FF2B5EF4-FFF2-40B4-BE49-F238E27FC236}">
                <a16:creationId xmlns:a16="http://schemas.microsoft.com/office/drawing/2014/main" id="{1072FE63-61D5-83DD-5AAD-6792250BCF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72818" y="3529638"/>
            <a:ext cx="638175" cy="676274"/>
          </a:xfrm>
          <a:prstGeom prst="rect">
            <a:avLst/>
          </a:prstGeom>
        </p:spPr>
      </p:pic>
      <p:sp>
        <p:nvSpPr>
          <p:cNvPr id="7" name="Textfeld 6">
            <a:extLst>
              <a:ext uri="{FF2B5EF4-FFF2-40B4-BE49-F238E27FC236}">
                <a16:creationId xmlns:a16="http://schemas.microsoft.com/office/drawing/2014/main" id="{A18D5760-E689-5911-DD40-FBC9BEAE397C}"/>
              </a:ext>
            </a:extLst>
          </p:cNvPr>
          <p:cNvSpPr txBox="1"/>
          <p:nvPr/>
        </p:nvSpPr>
        <p:spPr>
          <a:xfrm>
            <a:off x="8829393" y="3579688"/>
            <a:ext cx="389850" cy="584775"/>
          </a:xfrm>
          <a:prstGeom prst="rect">
            <a:avLst/>
          </a:prstGeom>
          <a:noFill/>
        </p:spPr>
        <p:txBody>
          <a:bodyPr wrap="none" rtlCol="0">
            <a:spAutoFit/>
          </a:bodyPr>
          <a:lstStyle/>
          <a:p>
            <a:r>
              <a:rPr lang="de-DE" sz="3200" b="1" dirty="0"/>
              <a:t>+</a:t>
            </a:r>
          </a:p>
        </p:txBody>
      </p:sp>
      <p:pic>
        <p:nvPicPr>
          <p:cNvPr id="13" name="Grafik 12">
            <a:extLst>
              <a:ext uri="{FF2B5EF4-FFF2-40B4-BE49-F238E27FC236}">
                <a16:creationId xmlns:a16="http://schemas.microsoft.com/office/drawing/2014/main" id="{9A67C9CE-6E66-D9E9-CFE6-6B2CBC880A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69922" y="3560929"/>
            <a:ext cx="638175" cy="676274"/>
          </a:xfrm>
          <a:prstGeom prst="rect">
            <a:avLst/>
          </a:prstGeom>
        </p:spPr>
      </p:pic>
      <p:pic>
        <p:nvPicPr>
          <p:cNvPr id="15" name="Grafik 14" descr="Marke 10 mit einfarbiger Füllung">
            <a:extLst>
              <a:ext uri="{FF2B5EF4-FFF2-40B4-BE49-F238E27FC236}">
                <a16:creationId xmlns:a16="http://schemas.microsoft.com/office/drawing/2014/main" id="{4C3692F4-B367-5DE0-21F9-89A4E00C24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5134" y="4083429"/>
            <a:ext cx="404924" cy="404924"/>
          </a:xfrm>
          <a:prstGeom prst="rect">
            <a:avLst/>
          </a:prstGeom>
        </p:spPr>
      </p:pic>
      <p:sp>
        <p:nvSpPr>
          <p:cNvPr id="16" name="Textfeld 15">
            <a:extLst>
              <a:ext uri="{FF2B5EF4-FFF2-40B4-BE49-F238E27FC236}">
                <a16:creationId xmlns:a16="http://schemas.microsoft.com/office/drawing/2014/main" id="{56E03E3F-9648-48E4-3701-7AE9AA6C4764}"/>
              </a:ext>
            </a:extLst>
          </p:cNvPr>
          <p:cNvSpPr txBox="1"/>
          <p:nvPr/>
        </p:nvSpPr>
        <p:spPr>
          <a:xfrm>
            <a:off x="1742169" y="3575387"/>
            <a:ext cx="389850" cy="584775"/>
          </a:xfrm>
          <a:prstGeom prst="rect">
            <a:avLst/>
          </a:prstGeom>
          <a:noFill/>
        </p:spPr>
        <p:txBody>
          <a:bodyPr wrap="none" rtlCol="0">
            <a:spAutoFit/>
          </a:bodyPr>
          <a:lstStyle/>
          <a:p>
            <a:r>
              <a:rPr lang="de-DE" sz="3200" b="1" dirty="0"/>
              <a:t>+</a:t>
            </a:r>
          </a:p>
        </p:txBody>
      </p:sp>
      <p:pic>
        <p:nvPicPr>
          <p:cNvPr id="25" name="Grafik 24" descr="Marke 10 mit einfarbiger Füllung">
            <a:extLst>
              <a:ext uri="{FF2B5EF4-FFF2-40B4-BE49-F238E27FC236}">
                <a16:creationId xmlns:a16="http://schemas.microsoft.com/office/drawing/2014/main" id="{192BB0C4-724B-1C09-E213-2771ED9062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0189" y="4057426"/>
            <a:ext cx="404924" cy="404924"/>
          </a:xfrm>
          <a:prstGeom prst="rect">
            <a:avLst/>
          </a:prstGeom>
        </p:spPr>
      </p:pic>
      <p:pic>
        <p:nvPicPr>
          <p:cNvPr id="26" name="Grafik 25" descr="Marke 10 mit einfarbiger Füllung">
            <a:extLst>
              <a:ext uri="{FF2B5EF4-FFF2-40B4-BE49-F238E27FC236}">
                <a16:creationId xmlns:a16="http://schemas.microsoft.com/office/drawing/2014/main" id="{07DE655C-CB24-E1E6-5F61-01ABF58915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15673" y="4072103"/>
            <a:ext cx="404924" cy="404924"/>
          </a:xfrm>
          <a:prstGeom prst="rect">
            <a:avLst/>
          </a:prstGeom>
        </p:spPr>
      </p:pic>
      <p:pic>
        <p:nvPicPr>
          <p:cNvPr id="27" name="Grafik 26" descr="Marke 10 mit einfarbiger Füllung">
            <a:extLst>
              <a:ext uri="{FF2B5EF4-FFF2-40B4-BE49-F238E27FC236}">
                <a16:creationId xmlns:a16="http://schemas.microsoft.com/office/drawing/2014/main" id="{CC83BC2F-C7E0-8AD1-3214-0F3B4DD57F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18929" y="4057426"/>
            <a:ext cx="404924" cy="404924"/>
          </a:xfrm>
          <a:prstGeom prst="rect">
            <a:avLst/>
          </a:prstGeom>
        </p:spPr>
      </p:pic>
      <p:sp>
        <p:nvSpPr>
          <p:cNvPr id="3" name="Explosion: 8 Zacken 2">
            <a:extLst>
              <a:ext uri="{FF2B5EF4-FFF2-40B4-BE49-F238E27FC236}">
                <a16:creationId xmlns:a16="http://schemas.microsoft.com/office/drawing/2014/main" id="{849DB46D-92D3-6E37-EDED-83C402815985}"/>
              </a:ext>
            </a:extLst>
          </p:cNvPr>
          <p:cNvSpPr/>
          <p:nvPr/>
        </p:nvSpPr>
        <p:spPr>
          <a:xfrm rot="20873819">
            <a:off x="3923154" y="1594235"/>
            <a:ext cx="1339238" cy="1058966"/>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2060"/>
                </a:solidFill>
              </a:rPr>
              <a:t>Gratis</a:t>
            </a:r>
          </a:p>
        </p:txBody>
      </p:sp>
      <p:cxnSp>
        <p:nvCxnSpPr>
          <p:cNvPr id="5" name="Gerade Verbindung mit Pfeil 4">
            <a:extLst>
              <a:ext uri="{FF2B5EF4-FFF2-40B4-BE49-F238E27FC236}">
                <a16:creationId xmlns:a16="http://schemas.microsoft.com/office/drawing/2014/main" id="{5E8831F8-C56C-339E-7C71-0ED7142FEA0E}"/>
              </a:ext>
            </a:extLst>
          </p:cNvPr>
          <p:cNvCxnSpPr>
            <a:cxnSpLocks/>
          </p:cNvCxnSpPr>
          <p:nvPr/>
        </p:nvCxnSpPr>
        <p:spPr>
          <a:xfrm flipH="1">
            <a:off x="3946634" y="2625829"/>
            <a:ext cx="456981" cy="80317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005955"/>
      </p:ext>
    </p:extLst>
  </p:cSld>
  <p:clrMapOvr>
    <a:masterClrMapping/>
  </p:clrMapOvr>
  <mc:AlternateContent xmlns:mc="http://schemas.openxmlformats.org/markup-compatibility/2006" xmlns:p14="http://schemas.microsoft.com/office/powerpoint/2010/main">
    <mc:Choice Requires="p14">
      <p:transition spd="slow" p14:dur="2000" advTm="161342"/>
    </mc:Choice>
    <mc:Fallback xmlns="" xmlns:a16="http://schemas.microsoft.com/office/drawing/2014/main" xmlns:a14="http://schemas.microsoft.com/office/drawing/2010/main" xmlns:asvg="http://schemas.microsoft.com/office/drawing/2016/SVG/main">
      <p:transition spd="slow" advTm="1613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B746A5-8F6E-E776-DEB5-AAB0D56C72A3}"/>
              </a:ext>
            </a:extLst>
          </p:cNvPr>
          <p:cNvSpPr txBox="1"/>
          <p:nvPr/>
        </p:nvSpPr>
        <p:spPr>
          <a:xfrm>
            <a:off x="3398514" y="515216"/>
            <a:ext cx="5394972" cy="595869"/>
          </a:xfrm>
          <a:prstGeom prst="rect">
            <a:avLst/>
          </a:prstGeom>
          <a:noFill/>
        </p:spPr>
        <p:txBody>
          <a:bodyPr wrap="square">
            <a:spAutoFit/>
          </a:bodyPr>
          <a:lstStyle/>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de-DE"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story</a:t>
            </a: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behind</a:t>
            </a: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story</a:t>
            </a:r>
            <a:endPar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7948A0CE-0267-E1CC-50B2-FDCF71635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738858" y="2295545"/>
            <a:ext cx="6714283" cy="376366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8C101EED-054D-5EC2-00E9-48244000E0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grpSp>
        <p:nvGrpSpPr>
          <p:cNvPr id="3" name="Gruppieren 2">
            <a:extLst>
              <a:ext uri="{FF2B5EF4-FFF2-40B4-BE49-F238E27FC236}">
                <a16:creationId xmlns:a16="http://schemas.microsoft.com/office/drawing/2014/main" id="{D1299680-58EC-D5D7-6A38-FF64D56E4AD1}"/>
              </a:ext>
            </a:extLst>
          </p:cNvPr>
          <p:cNvGrpSpPr/>
          <p:nvPr/>
        </p:nvGrpSpPr>
        <p:grpSpPr>
          <a:xfrm rot="191195">
            <a:off x="862123" y="4451916"/>
            <a:ext cx="2535611" cy="1867342"/>
            <a:chOff x="8923491" y="3612415"/>
            <a:chExt cx="2726854" cy="2125580"/>
          </a:xfrm>
        </p:grpSpPr>
        <p:sp>
          <p:nvSpPr>
            <p:cNvPr id="7" name="Explosion: 8 Zacken 6">
              <a:extLst>
                <a:ext uri="{FF2B5EF4-FFF2-40B4-BE49-F238E27FC236}">
                  <a16:creationId xmlns:a16="http://schemas.microsoft.com/office/drawing/2014/main" id="{F6E49227-177E-264D-C996-C59856C0200E}"/>
                </a:ext>
              </a:extLst>
            </p:cNvPr>
            <p:cNvSpPr/>
            <p:nvPr/>
          </p:nvSpPr>
          <p:spPr>
            <a:xfrm rot="20682624">
              <a:off x="8923491" y="3612415"/>
              <a:ext cx="2726854" cy="2125580"/>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4AFE6F6-0A58-56A9-91EB-F0C216F02672}"/>
                </a:ext>
              </a:extLst>
            </p:cNvPr>
            <p:cNvSpPr txBox="1"/>
            <p:nvPr/>
          </p:nvSpPr>
          <p:spPr>
            <a:xfrm rot="19885927">
              <a:off x="9354757" y="4417575"/>
              <a:ext cx="1864323" cy="420408"/>
            </a:xfrm>
            <a:prstGeom prst="rect">
              <a:avLst/>
            </a:prstGeom>
            <a:noFill/>
          </p:spPr>
          <p:txBody>
            <a:bodyPr wrap="square" rtlCol="0">
              <a:spAutoFit/>
            </a:bodyPr>
            <a:lstStyle/>
            <a:p>
              <a:pPr algn="ctr"/>
              <a:r>
                <a:rPr lang="de-DE" b="1" dirty="0" err="1">
                  <a:solidFill>
                    <a:srgbClr val="002060"/>
                  </a:solidFill>
                </a:rPr>
                <a:t>year</a:t>
              </a:r>
              <a:r>
                <a:rPr lang="de-DE" b="1" dirty="0">
                  <a:solidFill>
                    <a:srgbClr val="002060"/>
                  </a:solidFill>
                </a:rPr>
                <a:t> 2016</a:t>
              </a:r>
            </a:p>
          </p:txBody>
        </p:sp>
      </p:grpSp>
    </p:spTree>
    <p:custDataLst>
      <p:tags r:id="rId1"/>
    </p:custDataLst>
    <p:extLst>
      <p:ext uri="{BB962C8B-B14F-4D97-AF65-F5344CB8AC3E}">
        <p14:creationId xmlns:p14="http://schemas.microsoft.com/office/powerpoint/2010/main" val="3540617511"/>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767B5B5-2742-3989-9CEF-3E354DB0D4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02051" y="3541109"/>
            <a:ext cx="638175" cy="676274"/>
          </a:xfrm>
          <a:prstGeom prst="rect">
            <a:avLst/>
          </a:prstGeom>
        </p:spPr>
      </p:pic>
      <p:pic>
        <p:nvPicPr>
          <p:cNvPr id="4" name="Grafik 3">
            <a:extLst>
              <a:ext uri="{FF2B5EF4-FFF2-40B4-BE49-F238E27FC236}">
                <a16:creationId xmlns:a16="http://schemas.microsoft.com/office/drawing/2014/main" id="{8D8B976D-2766-45E5-7546-85A6CB3092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10" name="Textfeld 9">
            <a:extLst>
              <a:ext uri="{FF2B5EF4-FFF2-40B4-BE49-F238E27FC236}">
                <a16:creationId xmlns:a16="http://schemas.microsoft.com/office/drawing/2014/main" id="{74DE080E-6AD7-7B04-B27B-E7F4F638DC62}"/>
              </a:ext>
            </a:extLst>
          </p:cNvPr>
          <p:cNvSpPr txBox="1"/>
          <p:nvPr/>
        </p:nvSpPr>
        <p:spPr>
          <a:xfrm rot="1497085">
            <a:off x="7241971" y="931331"/>
            <a:ext cx="3885402" cy="2000548"/>
          </a:xfrm>
          <a:prstGeom prst="rect">
            <a:avLst/>
          </a:prstGeom>
          <a:noFill/>
        </p:spPr>
        <p:txBody>
          <a:bodyPr wrap="square" rtlCol="0">
            <a:spAutoFit/>
          </a:bodyPr>
          <a:lstStyle/>
          <a:p>
            <a:pPr algn="ctr"/>
            <a:r>
              <a:rPr lang="de-DE" sz="9600" b="1" dirty="0">
                <a:solidFill>
                  <a:srgbClr val="002060"/>
                </a:solidFill>
              </a:rPr>
              <a:t>30%</a:t>
            </a:r>
            <a:r>
              <a:rPr lang="de-DE" sz="2800" b="1" dirty="0">
                <a:solidFill>
                  <a:srgbClr val="002060"/>
                </a:solidFill>
              </a:rPr>
              <a:t> </a:t>
            </a:r>
          </a:p>
          <a:p>
            <a:pPr algn="ctr"/>
            <a:r>
              <a:rPr lang="de-DE" sz="2400" b="1" dirty="0">
                <a:solidFill>
                  <a:srgbClr val="002060"/>
                </a:solidFill>
              </a:rPr>
              <a:t>FIRSTLINE Bonus</a:t>
            </a:r>
          </a:p>
        </p:txBody>
      </p:sp>
      <p:pic>
        <p:nvPicPr>
          <p:cNvPr id="25" name="Grafik 24">
            <a:extLst>
              <a:ext uri="{FF2B5EF4-FFF2-40B4-BE49-F238E27FC236}">
                <a16:creationId xmlns:a16="http://schemas.microsoft.com/office/drawing/2014/main" id="{C9710AD6-4272-4549-B981-FB68E22247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98816" y="3556073"/>
            <a:ext cx="638175" cy="676274"/>
          </a:xfrm>
          <a:prstGeom prst="rect">
            <a:avLst/>
          </a:prstGeom>
        </p:spPr>
      </p:pic>
      <p:pic>
        <p:nvPicPr>
          <p:cNvPr id="27" name="Grafik 26">
            <a:extLst>
              <a:ext uri="{FF2B5EF4-FFF2-40B4-BE49-F238E27FC236}">
                <a16:creationId xmlns:a16="http://schemas.microsoft.com/office/drawing/2014/main" id="{9633AA18-051B-BACA-46A3-890DC3951B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4367" y="3556073"/>
            <a:ext cx="638175" cy="676274"/>
          </a:xfrm>
          <a:prstGeom prst="rect">
            <a:avLst/>
          </a:prstGeom>
        </p:spPr>
      </p:pic>
      <p:pic>
        <p:nvPicPr>
          <p:cNvPr id="28" name="Grafik 27" descr="Marke 10 mit einfarbiger Füllung">
            <a:extLst>
              <a:ext uri="{FF2B5EF4-FFF2-40B4-BE49-F238E27FC236}">
                <a16:creationId xmlns:a16="http://schemas.microsoft.com/office/drawing/2014/main" id="{BA5EC0E8-DEAD-7293-FC1C-C2A480EFCF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9579" y="4078573"/>
            <a:ext cx="404924" cy="404924"/>
          </a:xfrm>
          <a:prstGeom prst="rect">
            <a:avLst/>
          </a:prstGeom>
        </p:spPr>
      </p:pic>
      <p:sp>
        <p:nvSpPr>
          <p:cNvPr id="29" name="Textfeld 28">
            <a:extLst>
              <a:ext uri="{FF2B5EF4-FFF2-40B4-BE49-F238E27FC236}">
                <a16:creationId xmlns:a16="http://schemas.microsoft.com/office/drawing/2014/main" id="{17AACA80-2E78-F6E1-475F-FF115423ACC2}"/>
              </a:ext>
            </a:extLst>
          </p:cNvPr>
          <p:cNvSpPr txBox="1"/>
          <p:nvPr/>
        </p:nvSpPr>
        <p:spPr>
          <a:xfrm>
            <a:off x="6151402" y="3556073"/>
            <a:ext cx="389850" cy="584775"/>
          </a:xfrm>
          <a:prstGeom prst="rect">
            <a:avLst/>
          </a:prstGeom>
          <a:noFill/>
        </p:spPr>
        <p:txBody>
          <a:bodyPr wrap="none" rtlCol="0">
            <a:spAutoFit/>
          </a:bodyPr>
          <a:lstStyle/>
          <a:p>
            <a:r>
              <a:rPr lang="de-DE" sz="3200" b="1" dirty="0"/>
              <a:t>+</a:t>
            </a:r>
          </a:p>
        </p:txBody>
      </p:sp>
      <p:sp>
        <p:nvSpPr>
          <p:cNvPr id="32" name="Textfeld 31">
            <a:extLst>
              <a:ext uri="{FF2B5EF4-FFF2-40B4-BE49-F238E27FC236}">
                <a16:creationId xmlns:a16="http://schemas.microsoft.com/office/drawing/2014/main" id="{AEF82BD5-606D-B99A-CB73-B26B55442A7B}"/>
              </a:ext>
            </a:extLst>
          </p:cNvPr>
          <p:cNvSpPr txBox="1"/>
          <p:nvPr/>
        </p:nvSpPr>
        <p:spPr>
          <a:xfrm>
            <a:off x="3642019" y="5345950"/>
            <a:ext cx="4932160" cy="954107"/>
          </a:xfrm>
          <a:prstGeom prst="rect">
            <a:avLst/>
          </a:prstGeom>
          <a:noFill/>
        </p:spPr>
        <p:txBody>
          <a:bodyPr wrap="square" rtlCol="0">
            <a:spAutoFit/>
          </a:bodyPr>
          <a:lstStyle/>
          <a:p>
            <a:pPr algn="ctr"/>
            <a:r>
              <a:rPr lang="de-DE" sz="2800" b="1" dirty="0">
                <a:solidFill>
                  <a:srgbClr val="002060"/>
                </a:solidFill>
              </a:rPr>
              <a:t>4000 USD x 30% = 1200 USD</a:t>
            </a:r>
          </a:p>
          <a:p>
            <a:pPr algn="ctr"/>
            <a:r>
              <a:rPr lang="de-DE" sz="2800" b="1" dirty="0">
                <a:solidFill>
                  <a:srgbClr val="002060"/>
                </a:solidFill>
              </a:rPr>
              <a:t>Instant </a:t>
            </a:r>
            <a:r>
              <a:rPr lang="de-DE" sz="2800" b="1" dirty="0" err="1">
                <a:solidFill>
                  <a:srgbClr val="002060"/>
                </a:solidFill>
              </a:rPr>
              <a:t>commission</a:t>
            </a:r>
            <a:endParaRPr lang="de-DE" sz="2800" b="1" dirty="0">
              <a:solidFill>
                <a:srgbClr val="002060"/>
              </a:solidFill>
            </a:endParaRPr>
          </a:p>
        </p:txBody>
      </p:sp>
      <p:pic>
        <p:nvPicPr>
          <p:cNvPr id="5" name="Grafik 4">
            <a:extLst>
              <a:ext uri="{FF2B5EF4-FFF2-40B4-BE49-F238E27FC236}">
                <a16:creationId xmlns:a16="http://schemas.microsoft.com/office/drawing/2014/main" id="{8CED80E5-4F1F-A573-99EB-C78EF41CD8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05062" y="3555662"/>
            <a:ext cx="638175" cy="676274"/>
          </a:xfrm>
          <a:prstGeom prst="rect">
            <a:avLst/>
          </a:prstGeom>
        </p:spPr>
      </p:pic>
      <p:sp>
        <p:nvSpPr>
          <p:cNvPr id="11" name="Textfeld 10">
            <a:extLst>
              <a:ext uri="{FF2B5EF4-FFF2-40B4-BE49-F238E27FC236}">
                <a16:creationId xmlns:a16="http://schemas.microsoft.com/office/drawing/2014/main" id="{8AF9F47D-489D-4312-1E79-DC06DF38E6BC}"/>
              </a:ext>
            </a:extLst>
          </p:cNvPr>
          <p:cNvSpPr txBox="1"/>
          <p:nvPr/>
        </p:nvSpPr>
        <p:spPr>
          <a:xfrm>
            <a:off x="8958626" y="3591159"/>
            <a:ext cx="389850" cy="584775"/>
          </a:xfrm>
          <a:prstGeom prst="rect">
            <a:avLst/>
          </a:prstGeom>
          <a:noFill/>
        </p:spPr>
        <p:txBody>
          <a:bodyPr wrap="none" rtlCol="0">
            <a:spAutoFit/>
          </a:bodyPr>
          <a:lstStyle/>
          <a:p>
            <a:r>
              <a:rPr lang="de-DE" sz="3200" b="1" dirty="0"/>
              <a:t>+</a:t>
            </a:r>
          </a:p>
        </p:txBody>
      </p:sp>
      <p:pic>
        <p:nvPicPr>
          <p:cNvPr id="2" name="Grafik 1" descr="Mann in einem Polohemd">
            <a:extLst>
              <a:ext uri="{FF2B5EF4-FFF2-40B4-BE49-F238E27FC236}">
                <a16:creationId xmlns:a16="http://schemas.microsoft.com/office/drawing/2014/main" id="{EE3B0863-42ED-8345-E0CB-B89DF1F670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01774" y="1606451"/>
            <a:ext cx="1161623" cy="3645097"/>
          </a:xfrm>
          <a:prstGeom prst="rect">
            <a:avLst/>
          </a:prstGeom>
        </p:spPr>
      </p:pic>
      <p:pic>
        <p:nvPicPr>
          <p:cNvPr id="12" name="Grafik 11" descr="Marke 10 mit einfarbiger Füllung">
            <a:extLst>
              <a:ext uri="{FF2B5EF4-FFF2-40B4-BE49-F238E27FC236}">
                <a16:creationId xmlns:a16="http://schemas.microsoft.com/office/drawing/2014/main" id="{1373AA49-16B8-EE00-97CB-AFC113B704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2365" y="4078573"/>
            <a:ext cx="404924" cy="404924"/>
          </a:xfrm>
          <a:prstGeom prst="rect">
            <a:avLst/>
          </a:prstGeom>
        </p:spPr>
      </p:pic>
      <p:pic>
        <p:nvPicPr>
          <p:cNvPr id="14" name="Grafik 13" descr="Marke 10 mit einfarbiger Füllung">
            <a:extLst>
              <a:ext uri="{FF2B5EF4-FFF2-40B4-BE49-F238E27FC236}">
                <a16:creationId xmlns:a16="http://schemas.microsoft.com/office/drawing/2014/main" id="{705ADAF0-EE58-2314-6ABB-A546326A86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9411" y="4078573"/>
            <a:ext cx="404924" cy="404924"/>
          </a:xfrm>
          <a:prstGeom prst="rect">
            <a:avLst/>
          </a:prstGeom>
        </p:spPr>
      </p:pic>
      <p:pic>
        <p:nvPicPr>
          <p:cNvPr id="15" name="Grafik 14" descr="Marke 10 mit einfarbiger Füllung">
            <a:extLst>
              <a:ext uri="{FF2B5EF4-FFF2-40B4-BE49-F238E27FC236}">
                <a16:creationId xmlns:a16="http://schemas.microsoft.com/office/drawing/2014/main" id="{7DCD6285-A2FE-74F5-E0F3-BA85C24B11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9589" y="4064020"/>
            <a:ext cx="404924" cy="404924"/>
          </a:xfrm>
          <a:prstGeom prst="rect">
            <a:avLst/>
          </a:prstGeom>
        </p:spPr>
      </p:pic>
      <p:sp>
        <p:nvSpPr>
          <p:cNvPr id="6" name="Textfeld 5">
            <a:extLst>
              <a:ext uri="{FF2B5EF4-FFF2-40B4-BE49-F238E27FC236}">
                <a16:creationId xmlns:a16="http://schemas.microsoft.com/office/drawing/2014/main" id="{B0D62ED7-A714-14DA-D744-3C73377C8031}"/>
              </a:ext>
            </a:extLst>
          </p:cNvPr>
          <p:cNvSpPr txBox="1"/>
          <p:nvPr/>
        </p:nvSpPr>
        <p:spPr>
          <a:xfrm>
            <a:off x="7560975" y="3556073"/>
            <a:ext cx="389850" cy="584775"/>
          </a:xfrm>
          <a:prstGeom prst="rect">
            <a:avLst/>
          </a:prstGeom>
          <a:noFill/>
        </p:spPr>
        <p:txBody>
          <a:bodyPr wrap="none" rtlCol="0">
            <a:spAutoFit/>
          </a:bodyPr>
          <a:lstStyle/>
          <a:p>
            <a:r>
              <a:rPr lang="de-DE" sz="3200" b="1" dirty="0"/>
              <a:t>+</a:t>
            </a:r>
          </a:p>
        </p:txBody>
      </p:sp>
      <p:pic>
        <p:nvPicPr>
          <p:cNvPr id="9" name="Picture 2" descr="Wissen | FONDS professionell">
            <a:extLst>
              <a:ext uri="{FF2B5EF4-FFF2-40B4-BE49-F238E27FC236}">
                <a16:creationId xmlns:a16="http://schemas.microsoft.com/office/drawing/2014/main" id="{0F1F1BED-C26A-6192-0416-7FB2098D5E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312" y="248512"/>
            <a:ext cx="959888" cy="63940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Textfeld 2">
            <a:extLst>
              <a:ext uri="{FF2B5EF4-FFF2-40B4-BE49-F238E27FC236}">
                <a16:creationId xmlns:a16="http://schemas.microsoft.com/office/drawing/2014/main" id="{54E081FA-96C6-7651-88A9-02F835C51BEC}"/>
              </a:ext>
            </a:extLst>
          </p:cNvPr>
          <p:cNvSpPr txBox="1"/>
          <p:nvPr/>
        </p:nvSpPr>
        <p:spPr>
          <a:xfrm>
            <a:off x="4131491" y="682682"/>
            <a:ext cx="3929017" cy="369332"/>
          </a:xfrm>
          <a:prstGeom prst="rect">
            <a:avLst/>
          </a:prstGeom>
          <a:noFill/>
        </p:spPr>
        <p:txBody>
          <a:bodyPr wrap="square">
            <a:spAutoFit/>
          </a:bodyPr>
          <a:lstStyle/>
          <a:p>
            <a:pPr algn="ctr"/>
            <a:r>
              <a:rPr lang="de-DE" b="1" dirty="0">
                <a:solidFill>
                  <a:srgbClr val="002060"/>
                </a:solidFill>
              </a:rPr>
              <a:t>Instant commission</a:t>
            </a:r>
          </a:p>
        </p:txBody>
      </p:sp>
      <p:sp>
        <p:nvSpPr>
          <p:cNvPr id="16" name="Textfeld 6">
            <a:extLst>
              <a:ext uri="{FF2B5EF4-FFF2-40B4-BE49-F238E27FC236}">
                <a16:creationId xmlns:a16="http://schemas.microsoft.com/office/drawing/2014/main" id="{70E1BD5C-39D0-4093-F2A4-3ACBDCF28A6E}"/>
              </a:ext>
            </a:extLst>
          </p:cNvPr>
          <p:cNvSpPr txBox="1"/>
          <p:nvPr/>
        </p:nvSpPr>
        <p:spPr>
          <a:xfrm>
            <a:off x="4442398" y="349802"/>
            <a:ext cx="3331402" cy="461665"/>
          </a:xfrm>
          <a:prstGeom prst="rect">
            <a:avLst/>
          </a:prstGeom>
          <a:noFill/>
        </p:spPr>
        <p:txBody>
          <a:bodyPr wrap="square">
            <a:spAutoFit/>
          </a:bodyPr>
          <a:lstStyle/>
          <a:p>
            <a:pPr algn="ctr"/>
            <a:r>
              <a:rPr lang="de-DE" sz="2400" b="1" dirty="0">
                <a:solidFill>
                  <a:srgbClr val="002060"/>
                </a:solidFill>
              </a:rPr>
              <a:t>Friendship Bonus</a:t>
            </a:r>
          </a:p>
        </p:txBody>
      </p:sp>
    </p:spTree>
    <p:extLst>
      <p:ext uri="{BB962C8B-B14F-4D97-AF65-F5344CB8AC3E}">
        <p14:creationId xmlns:p14="http://schemas.microsoft.com/office/powerpoint/2010/main" val="1845981622"/>
      </p:ext>
    </p:extLst>
  </p:cSld>
  <p:clrMapOvr>
    <a:masterClrMapping/>
  </p:clrMapOvr>
  <mc:AlternateContent xmlns:mc="http://schemas.openxmlformats.org/markup-compatibility/2006" xmlns:p14="http://schemas.microsoft.com/office/powerpoint/2010/main">
    <mc:Choice Requires="p14">
      <p:transition spd="slow" p14:dur="2000" advTm="161342"/>
    </mc:Choice>
    <mc:Fallback xmlns="">
      <p:transition spd="slow" advTm="16134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D4379F4-9496-5C45-1EFF-9A160ED5E0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6" name="Textfeld 5">
            <a:extLst>
              <a:ext uri="{FF2B5EF4-FFF2-40B4-BE49-F238E27FC236}">
                <a16:creationId xmlns:a16="http://schemas.microsoft.com/office/drawing/2014/main" id="{C6309E4F-BD3B-D716-3AC5-A6D8E52550EA}"/>
              </a:ext>
            </a:extLst>
          </p:cNvPr>
          <p:cNvSpPr txBox="1"/>
          <p:nvPr/>
        </p:nvSpPr>
        <p:spPr>
          <a:xfrm>
            <a:off x="296449" y="1094412"/>
            <a:ext cx="4133850" cy="997581"/>
          </a:xfrm>
          <a:prstGeom prst="rect">
            <a:avLst/>
          </a:prstGeom>
          <a:noFill/>
        </p:spPr>
        <p:txBody>
          <a:bodyPr wrap="square">
            <a:spAutoFit/>
          </a:bodyPr>
          <a:lstStyle/>
          <a:p>
            <a:pPr algn="ctr">
              <a:lnSpc>
                <a:spcPct val="107000"/>
              </a:lnSpc>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Commissions from profit sharing</a:t>
            </a:r>
          </a:p>
          <a:p>
            <a:pPr algn="ctr">
              <a:lnSpc>
                <a:spcPct val="107000"/>
              </a:lnSpc>
              <a:spcAft>
                <a:spcPts val="800"/>
              </a:spcAft>
            </a:pPr>
            <a:r>
              <a:rPr lang="de-DE"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payable</a:t>
            </a: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after end of contract</a:t>
            </a:r>
            <a:endParaRPr lang="de-DE" sz="1600" b="1" u="sng"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lvl="1" algn="ctr">
              <a:lnSpc>
                <a:spcPct val="107000"/>
              </a:lnSpc>
              <a:spcAft>
                <a:spcPts val="800"/>
              </a:spcAft>
            </a:pPr>
            <a:endParaRPr lang="de-DE"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8">
            <a:extLst>
              <a:ext uri="{FF2B5EF4-FFF2-40B4-BE49-F238E27FC236}">
                <a16:creationId xmlns:a16="http://schemas.microsoft.com/office/drawing/2014/main" id="{B1D08777-9106-FD7A-EF95-A120F87E3E9D}"/>
              </a:ext>
            </a:extLst>
          </p:cNvPr>
          <p:cNvSpPr txBox="1"/>
          <p:nvPr/>
        </p:nvSpPr>
        <p:spPr>
          <a:xfrm>
            <a:off x="4430299" y="385735"/>
            <a:ext cx="3331402" cy="461665"/>
          </a:xfrm>
          <a:prstGeom prst="rect">
            <a:avLst/>
          </a:prstGeom>
          <a:noFill/>
        </p:spPr>
        <p:txBody>
          <a:bodyPr wrap="square">
            <a:spAutoFit/>
          </a:bodyPr>
          <a:lstStyle/>
          <a:p>
            <a:pPr algn="ctr"/>
            <a:r>
              <a:rPr lang="de-DE" sz="2400" b="1" dirty="0">
                <a:solidFill>
                  <a:srgbClr val="002060"/>
                </a:solidFill>
              </a:rPr>
              <a:t>Friendship Bonus</a:t>
            </a:r>
          </a:p>
        </p:txBody>
      </p:sp>
      <p:pic>
        <p:nvPicPr>
          <p:cNvPr id="12" name="Picture 2" descr="Wissen | FONDS professionell">
            <a:extLst>
              <a:ext uri="{FF2B5EF4-FFF2-40B4-BE49-F238E27FC236}">
                <a16:creationId xmlns:a16="http://schemas.microsoft.com/office/drawing/2014/main" id="{BB0211A7-B3C0-68B4-3429-BD4BA2D0F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12" y="248512"/>
            <a:ext cx="959888" cy="63940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4C238A06-3810-4C16-4087-7ABCB9A394B4}"/>
              </a:ext>
            </a:extLst>
          </p:cNvPr>
          <p:cNvSpPr txBox="1"/>
          <p:nvPr/>
        </p:nvSpPr>
        <p:spPr>
          <a:xfrm>
            <a:off x="259312" y="2775394"/>
            <a:ext cx="1987929" cy="3477875"/>
          </a:xfrm>
          <a:prstGeom prst="rect">
            <a:avLst/>
          </a:prstGeom>
          <a:noFill/>
        </p:spPr>
        <p:txBody>
          <a:bodyPr wrap="square">
            <a:spAutoFit/>
          </a:bodyPr>
          <a:lstStyle/>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1 Level 8% </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2 Level 5%</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3 Level 5%</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4 </a:t>
            </a: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Level 5%</a:t>
            </a:r>
            <a:endParaRPr lang="de-DE"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5 Level </a:t>
            </a: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4%</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6 Level 4%</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7 Level 4%</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8 Level 4%</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9 Level 3%</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10 Level 3%</a:t>
            </a:r>
          </a:p>
        </p:txBody>
      </p:sp>
      <p:sp>
        <p:nvSpPr>
          <p:cNvPr id="14" name="Textfeld 13">
            <a:extLst>
              <a:ext uri="{FF2B5EF4-FFF2-40B4-BE49-F238E27FC236}">
                <a16:creationId xmlns:a16="http://schemas.microsoft.com/office/drawing/2014/main" id="{268CDA80-01F1-7D0D-8C62-0F3D3DA6D2DF}"/>
              </a:ext>
            </a:extLst>
          </p:cNvPr>
          <p:cNvSpPr txBox="1"/>
          <p:nvPr/>
        </p:nvSpPr>
        <p:spPr>
          <a:xfrm>
            <a:off x="2202484" y="2775394"/>
            <a:ext cx="2194552" cy="3539430"/>
          </a:xfrm>
          <a:prstGeom prst="rect">
            <a:avLst/>
          </a:prstGeom>
          <a:noFill/>
        </p:spPr>
        <p:txBody>
          <a:bodyPr wrap="square">
            <a:spAutoFit/>
          </a:bodyPr>
          <a:lstStyle/>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11 Level 3%</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12 Level 3%</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13 Level 2%</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14 Level 2%</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15 Level 2%</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16 Level 2%</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17 Level 1%</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18 Level 1%</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19 Level 1%</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20 Level 1%</a:t>
            </a:r>
            <a:endParaRPr lang="de-DE" sz="1600" dirty="0"/>
          </a:p>
        </p:txBody>
      </p:sp>
      <p:cxnSp>
        <p:nvCxnSpPr>
          <p:cNvPr id="11" name="Gerader Verbinder 10">
            <a:extLst>
              <a:ext uri="{FF2B5EF4-FFF2-40B4-BE49-F238E27FC236}">
                <a16:creationId xmlns:a16="http://schemas.microsoft.com/office/drawing/2014/main" id="{D79FD2D9-6A4D-C79D-5AF9-AD7C8BD5DDAC}"/>
              </a:ext>
            </a:extLst>
          </p:cNvPr>
          <p:cNvCxnSpPr/>
          <p:nvPr/>
        </p:nvCxnSpPr>
        <p:spPr>
          <a:xfrm>
            <a:off x="4672641" y="2513162"/>
            <a:ext cx="54636" cy="4037163"/>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787C2CC3-F666-D735-BC93-B3C4A5EF9EC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
                    </a14:imgEffect>
                    <a14:imgEffect>
                      <a14:brightnessContrast contrast="10000"/>
                    </a14:imgEffect>
                  </a14:imgLayer>
                </a14:imgProps>
              </a:ext>
            </a:extLst>
          </a:blip>
          <a:stretch>
            <a:fillRect/>
          </a:stretch>
        </p:blipFill>
        <p:spPr>
          <a:xfrm>
            <a:off x="5167432" y="2576043"/>
            <a:ext cx="6646271" cy="2805854"/>
          </a:xfrm>
          <a:prstGeom prst="rect">
            <a:avLst/>
          </a:prstGeom>
        </p:spPr>
      </p:pic>
      <p:cxnSp>
        <p:nvCxnSpPr>
          <p:cNvPr id="8" name="Gerade Verbindung mit Pfeil 7">
            <a:extLst>
              <a:ext uri="{FF2B5EF4-FFF2-40B4-BE49-F238E27FC236}">
                <a16:creationId xmlns:a16="http://schemas.microsoft.com/office/drawing/2014/main" id="{1C92E3E7-F415-591B-534E-4506EDD2B1CD}"/>
              </a:ext>
            </a:extLst>
          </p:cNvPr>
          <p:cNvCxnSpPr/>
          <p:nvPr/>
        </p:nvCxnSpPr>
        <p:spPr>
          <a:xfrm>
            <a:off x="9072154" y="1234440"/>
            <a:ext cx="2325189" cy="2194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52496DA7-3D9B-3993-0A39-357F50AF3C50}"/>
              </a:ext>
            </a:extLst>
          </p:cNvPr>
          <p:cNvCxnSpPr/>
          <p:nvPr/>
        </p:nvCxnSpPr>
        <p:spPr>
          <a:xfrm flipV="1">
            <a:off x="5289698" y="3779874"/>
            <a:ext cx="1355651" cy="2110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BC8A320C-5B87-2E65-8CFD-5F7BCBBC8721}"/>
              </a:ext>
            </a:extLst>
          </p:cNvPr>
          <p:cNvCxnSpPr>
            <a:cxnSpLocks/>
          </p:cNvCxnSpPr>
          <p:nvPr/>
        </p:nvCxnSpPr>
        <p:spPr>
          <a:xfrm flipH="1" flipV="1">
            <a:off x="8990497" y="3978970"/>
            <a:ext cx="849936" cy="21282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4DBE30FD-AD08-2D8C-C1BF-32A84D302272}"/>
              </a:ext>
            </a:extLst>
          </p:cNvPr>
          <p:cNvSpPr txBox="1"/>
          <p:nvPr/>
        </p:nvSpPr>
        <p:spPr>
          <a:xfrm>
            <a:off x="11131770" y="6488843"/>
            <a:ext cx="1007135" cy="276999"/>
          </a:xfrm>
          <a:prstGeom prst="rect">
            <a:avLst/>
          </a:prstGeom>
          <a:noFill/>
        </p:spPr>
        <p:txBody>
          <a:bodyPr wrap="none" rtlCol="0">
            <a:spAutoFit/>
          </a:bodyPr>
          <a:lstStyle/>
          <a:p>
            <a:r>
              <a:rPr lang="de-DE" sz="1200" b="1" dirty="0"/>
              <a:t>Status: 03/23</a:t>
            </a:r>
          </a:p>
        </p:txBody>
      </p:sp>
    </p:spTree>
    <p:extLst>
      <p:ext uri="{BB962C8B-B14F-4D97-AF65-F5344CB8AC3E}">
        <p14:creationId xmlns:p14="http://schemas.microsoft.com/office/powerpoint/2010/main" val="191382665"/>
      </p:ext>
    </p:extLst>
  </p:cSld>
  <p:clrMapOvr>
    <a:masterClrMapping/>
  </p:clrMapOvr>
  <mc:AlternateContent xmlns:mc="http://schemas.openxmlformats.org/markup-compatibility/2006" xmlns:p14="http://schemas.microsoft.com/office/powerpoint/2010/main">
    <mc:Choice Requires="p14">
      <p:transition spd="slow" p14:dur="2000" advTm="53904"/>
    </mc:Choice>
    <mc:Fallback xmlns="" xmlns:a16="http://schemas.microsoft.com/office/drawing/2014/main" xmlns:a14="http://schemas.microsoft.com/office/drawing/2010/main">
      <p:transition spd="slow" advTm="5390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D4379F4-9496-5C45-1EFF-9A160ED5E0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6" name="Textfeld 5">
            <a:extLst>
              <a:ext uri="{FF2B5EF4-FFF2-40B4-BE49-F238E27FC236}">
                <a16:creationId xmlns:a16="http://schemas.microsoft.com/office/drawing/2014/main" id="{C6309E4F-BD3B-D716-3AC5-A6D8E52550EA}"/>
              </a:ext>
            </a:extLst>
          </p:cNvPr>
          <p:cNvSpPr txBox="1"/>
          <p:nvPr/>
        </p:nvSpPr>
        <p:spPr>
          <a:xfrm>
            <a:off x="449863" y="1089333"/>
            <a:ext cx="4133850" cy="997581"/>
          </a:xfrm>
          <a:prstGeom prst="rect">
            <a:avLst/>
          </a:prstGeom>
          <a:noFill/>
        </p:spPr>
        <p:txBody>
          <a:bodyPr wrap="square">
            <a:spAutoFit/>
          </a:bodyPr>
          <a:lstStyle/>
          <a:p>
            <a:pPr algn="ctr">
              <a:lnSpc>
                <a:spcPct val="107000"/>
              </a:lnSpc>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Commissions from profit sharing</a:t>
            </a:r>
          </a:p>
          <a:p>
            <a:pPr algn="ctr">
              <a:lnSpc>
                <a:spcPct val="107000"/>
              </a:lnSpc>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payable after end of contract</a:t>
            </a:r>
            <a:endParaRPr lang="de-DE" sz="1600" b="1" u="sng"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lvl="1" algn="ctr">
              <a:lnSpc>
                <a:spcPct val="107000"/>
              </a:lnSpc>
              <a:spcAft>
                <a:spcPts val="800"/>
              </a:spcAft>
            </a:pPr>
            <a:endParaRPr lang="de-DE"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8">
            <a:extLst>
              <a:ext uri="{FF2B5EF4-FFF2-40B4-BE49-F238E27FC236}">
                <a16:creationId xmlns:a16="http://schemas.microsoft.com/office/drawing/2014/main" id="{B1D08777-9106-FD7A-EF95-A120F87E3E9D}"/>
              </a:ext>
            </a:extLst>
          </p:cNvPr>
          <p:cNvSpPr txBox="1"/>
          <p:nvPr/>
        </p:nvSpPr>
        <p:spPr>
          <a:xfrm>
            <a:off x="4430299" y="385735"/>
            <a:ext cx="3331402" cy="461665"/>
          </a:xfrm>
          <a:prstGeom prst="rect">
            <a:avLst/>
          </a:prstGeom>
          <a:noFill/>
        </p:spPr>
        <p:txBody>
          <a:bodyPr wrap="square">
            <a:spAutoFit/>
          </a:bodyPr>
          <a:lstStyle/>
          <a:p>
            <a:pPr algn="ctr"/>
            <a:r>
              <a:rPr lang="de-DE" sz="2400" b="1" dirty="0">
                <a:solidFill>
                  <a:srgbClr val="002060"/>
                </a:solidFill>
              </a:rPr>
              <a:t>Friendship Bonus</a:t>
            </a:r>
          </a:p>
        </p:txBody>
      </p:sp>
      <p:pic>
        <p:nvPicPr>
          <p:cNvPr id="12" name="Picture 2" descr="Wissen | FONDS professionell">
            <a:extLst>
              <a:ext uri="{FF2B5EF4-FFF2-40B4-BE49-F238E27FC236}">
                <a16:creationId xmlns:a16="http://schemas.microsoft.com/office/drawing/2014/main" id="{BB0211A7-B3C0-68B4-3429-BD4BA2D0F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12" y="248512"/>
            <a:ext cx="959888" cy="63940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4C238A06-3810-4C16-4087-7ABCB9A394B4}"/>
              </a:ext>
            </a:extLst>
          </p:cNvPr>
          <p:cNvSpPr txBox="1"/>
          <p:nvPr/>
        </p:nvSpPr>
        <p:spPr>
          <a:xfrm>
            <a:off x="449863" y="2386511"/>
            <a:ext cx="1987929" cy="3477875"/>
          </a:xfrm>
          <a:prstGeom prst="rect">
            <a:avLst/>
          </a:prstGeom>
          <a:noFill/>
        </p:spPr>
        <p:txBody>
          <a:bodyPr wrap="square">
            <a:spAutoFit/>
          </a:bodyPr>
          <a:lstStyle/>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1 Level 8% </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2 Level 5%</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3 Level 5%</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4 </a:t>
            </a: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Level 5%</a:t>
            </a:r>
            <a:endParaRPr lang="de-DE"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5 Level </a:t>
            </a: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4%</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6 Level 4%</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7 Level 4%</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8 Level 4%</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Arial" panose="020B0604020202020204" pitchFamily="34" charset="0"/>
              </a:rPr>
              <a:t>9 Level 3%</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10 Level 3%</a:t>
            </a:r>
          </a:p>
        </p:txBody>
      </p:sp>
      <p:sp>
        <p:nvSpPr>
          <p:cNvPr id="14" name="Textfeld 13">
            <a:extLst>
              <a:ext uri="{FF2B5EF4-FFF2-40B4-BE49-F238E27FC236}">
                <a16:creationId xmlns:a16="http://schemas.microsoft.com/office/drawing/2014/main" id="{268CDA80-01F1-7D0D-8C62-0F3D3DA6D2DF}"/>
              </a:ext>
            </a:extLst>
          </p:cNvPr>
          <p:cNvSpPr txBox="1"/>
          <p:nvPr/>
        </p:nvSpPr>
        <p:spPr>
          <a:xfrm>
            <a:off x="2393035" y="2386511"/>
            <a:ext cx="2194552" cy="3539430"/>
          </a:xfrm>
          <a:prstGeom prst="rect">
            <a:avLst/>
          </a:prstGeom>
          <a:noFill/>
        </p:spPr>
        <p:txBody>
          <a:bodyPr wrap="square">
            <a:spAutoFit/>
          </a:bodyPr>
          <a:lstStyle/>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11 Level 3%</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12 Level 3%</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13 Level 2%</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14 Level 2%</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15 Level 2%</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16 Level 2%</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17 Level 1%</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18 Level 1%</a:t>
            </a:r>
          </a:p>
          <a:p>
            <a:pPr marL="449580">
              <a:spcAft>
                <a:spcPts val="800"/>
              </a:spcAft>
            </a:pPr>
            <a:r>
              <a:rPr lang="de-DE"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19 Level 1%</a:t>
            </a:r>
          </a:p>
          <a:p>
            <a:pPr marL="449580">
              <a:spcAft>
                <a:spcPts val="800"/>
              </a:spcAft>
            </a:pPr>
            <a:r>
              <a:rPr lang="de-DE"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20 Level 1%</a:t>
            </a:r>
            <a:endParaRPr lang="de-DE" sz="1600" dirty="0"/>
          </a:p>
        </p:txBody>
      </p:sp>
      <p:cxnSp>
        <p:nvCxnSpPr>
          <p:cNvPr id="11" name="Gerader Verbinder 10">
            <a:extLst>
              <a:ext uri="{FF2B5EF4-FFF2-40B4-BE49-F238E27FC236}">
                <a16:creationId xmlns:a16="http://schemas.microsoft.com/office/drawing/2014/main" id="{D79FD2D9-6A4D-C79D-5AF9-AD7C8BD5DDAC}"/>
              </a:ext>
            </a:extLst>
          </p:cNvPr>
          <p:cNvCxnSpPr>
            <a:cxnSpLocks/>
          </p:cNvCxnSpPr>
          <p:nvPr/>
        </p:nvCxnSpPr>
        <p:spPr>
          <a:xfrm>
            <a:off x="5453274" y="1089333"/>
            <a:ext cx="0" cy="5066854"/>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31667465-6B78-57EC-8BA2-E0D01DA02878}"/>
              </a:ext>
            </a:extLst>
          </p:cNvPr>
          <p:cNvSpPr txBox="1"/>
          <p:nvPr/>
        </p:nvSpPr>
        <p:spPr>
          <a:xfrm>
            <a:off x="6355235" y="1089333"/>
            <a:ext cx="4133850" cy="5662897"/>
          </a:xfrm>
          <a:prstGeom prst="rect">
            <a:avLst/>
          </a:prstGeom>
          <a:noFill/>
        </p:spPr>
        <p:txBody>
          <a:bodyPr wrap="square">
            <a:spAutoFit/>
          </a:bodyPr>
          <a:lstStyle/>
          <a:p>
            <a:pPr algn="ctr">
              <a:lnSpc>
                <a:spcPct val="107000"/>
              </a:lnSpc>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Example:</a:t>
            </a:r>
          </a:p>
          <a:p>
            <a:pPr algn="ctr">
              <a:lnSpc>
                <a:spcPct val="107000"/>
              </a:lnSpc>
              <a:spcAft>
                <a:spcPts val="800"/>
              </a:spcAft>
            </a:pPr>
            <a:r>
              <a:rPr lang="de-DE" sz="1600" b="1" u="sng" dirty="0">
                <a:solidFill>
                  <a:srgbClr val="002060"/>
                </a:solidFill>
                <a:latin typeface="Arial" panose="020B0604020202020204" pitchFamily="34" charset="0"/>
                <a:ea typeface="Calibri" panose="020F0502020204030204" pitchFamily="34" charset="0"/>
                <a:cs typeface="Arial" panose="020B0604020202020204" pitchFamily="34" charset="0"/>
              </a:rPr>
              <a:t>1 x Defi-Hybrid 36</a:t>
            </a:r>
          </a:p>
          <a:p>
            <a:pPr algn="ctr">
              <a:lnSpc>
                <a:spcPct val="107000"/>
              </a:lnSpc>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(without compound interest)</a:t>
            </a:r>
          </a:p>
          <a:p>
            <a:pPr algn="ctr">
              <a:lnSpc>
                <a:spcPct val="107000"/>
              </a:lnSpc>
              <a:spcAft>
                <a:spcPts val="800"/>
              </a:spcAft>
            </a:pPr>
            <a:r>
              <a:rPr lang="de-DE"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Profit on current course</a:t>
            </a: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approx. 35000 USD</a:t>
            </a:r>
          </a:p>
          <a:p>
            <a:pPr algn="ctr">
              <a:lnSpc>
                <a:spcPct val="107000"/>
              </a:lnSpc>
              <a:spcAft>
                <a:spcPts val="800"/>
              </a:spcAft>
            </a:pPr>
            <a:endParaRPr lang="de-DE" sz="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Profit sharing</a:t>
            </a: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Direct so 1 level = 2800 USD</a:t>
            </a: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2 Level = 1750 USD</a:t>
            </a: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3 Level = 1750 USD</a:t>
            </a: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4 Level = 1750 USD</a:t>
            </a: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5 Level = 1400 USD</a:t>
            </a: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6 Level = 1400 USD</a:t>
            </a:r>
          </a:p>
          <a:p>
            <a:pPr algn="ctr">
              <a:lnSpc>
                <a:spcPct val="107000"/>
              </a:lnSpc>
              <a:spcAft>
                <a:spcPts val="800"/>
              </a:spcAft>
            </a:pPr>
            <a:endPar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de-DE" sz="1600" b="1" dirty="0">
                <a:solidFill>
                  <a:srgbClr val="002060"/>
                </a:solidFill>
                <a:latin typeface="Arial" panose="020B0604020202020204" pitchFamily="34" charset="0"/>
                <a:ea typeface="Calibri" panose="020F0502020204030204" pitchFamily="34" charset="0"/>
                <a:cs typeface="Arial" panose="020B0604020202020204" pitchFamily="34" charset="0"/>
              </a:rPr>
              <a:t>20 Level = 350 USD</a:t>
            </a:r>
          </a:p>
        </p:txBody>
      </p:sp>
      <p:sp>
        <p:nvSpPr>
          <p:cNvPr id="3" name="Pfeil: nach unten 2">
            <a:extLst>
              <a:ext uri="{FF2B5EF4-FFF2-40B4-BE49-F238E27FC236}">
                <a16:creationId xmlns:a16="http://schemas.microsoft.com/office/drawing/2014/main" id="{21F8EE4F-51D6-342C-1B13-30465A59ED59}"/>
              </a:ext>
            </a:extLst>
          </p:cNvPr>
          <p:cNvSpPr/>
          <p:nvPr/>
        </p:nvSpPr>
        <p:spPr>
          <a:xfrm>
            <a:off x="8318197" y="5804795"/>
            <a:ext cx="207925" cy="448474"/>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81748034"/>
      </p:ext>
    </p:extLst>
  </p:cSld>
  <p:clrMapOvr>
    <a:masterClrMapping/>
  </p:clrMapOvr>
  <mc:AlternateContent xmlns:mc="http://schemas.openxmlformats.org/markup-compatibility/2006" xmlns:p14="http://schemas.microsoft.com/office/powerpoint/2010/main">
    <mc:Choice Requires="p14">
      <p:transition spd="slow" p14:dur="2000" advTm="53904"/>
    </mc:Choice>
    <mc:Fallback xmlns="" xmlns:a16="http://schemas.microsoft.com/office/drawing/2014/main" xmlns:a14="http://schemas.microsoft.com/office/drawing/2010/main">
      <p:transition spd="slow" advTm="5390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21">
            <a:extLst>
              <a:ext uri="{FF2B5EF4-FFF2-40B4-BE49-F238E27FC236}">
                <a16:creationId xmlns:a16="http://schemas.microsoft.com/office/drawing/2014/main" id="{BCC97398-5D2E-D76C-5302-7322B258638D}"/>
              </a:ext>
            </a:extLst>
          </p:cNvPr>
          <p:cNvPicPr>
            <a:picLocks noChangeAspect="1"/>
          </p:cNvPicPr>
          <p:nvPr/>
        </p:nvPicPr>
        <p:blipFill>
          <a:blip r:embed="rId2"/>
          <a:stretch>
            <a:fillRect/>
          </a:stretch>
        </p:blipFill>
        <p:spPr>
          <a:xfrm>
            <a:off x="7887902" y="3489788"/>
            <a:ext cx="3690568" cy="751372"/>
          </a:xfrm>
          <a:prstGeom prst="rect">
            <a:avLst/>
          </a:prstGeom>
          <a:ln w="57150">
            <a:solidFill>
              <a:srgbClr val="002060"/>
            </a:solidFill>
          </a:ln>
        </p:spPr>
      </p:pic>
      <p:sp>
        <p:nvSpPr>
          <p:cNvPr id="9" name="Textfeld 8">
            <a:extLst>
              <a:ext uri="{FF2B5EF4-FFF2-40B4-BE49-F238E27FC236}">
                <a16:creationId xmlns:a16="http://schemas.microsoft.com/office/drawing/2014/main" id="{E079FBEE-F535-B3A0-F964-8A61D11542BE}"/>
              </a:ext>
            </a:extLst>
          </p:cNvPr>
          <p:cNvSpPr txBox="1"/>
          <p:nvPr/>
        </p:nvSpPr>
        <p:spPr>
          <a:xfrm>
            <a:off x="4430299" y="811467"/>
            <a:ext cx="3331402" cy="369332"/>
          </a:xfrm>
          <a:prstGeom prst="rect">
            <a:avLst/>
          </a:prstGeom>
          <a:noFill/>
        </p:spPr>
        <p:txBody>
          <a:bodyPr wrap="square">
            <a:spAutoFit/>
          </a:bodyPr>
          <a:lstStyle/>
          <a:p>
            <a:pPr algn="ctr"/>
            <a:r>
              <a:rPr lang="de-DE" b="1" dirty="0">
                <a:solidFill>
                  <a:srgbClr val="002060"/>
                </a:solidFill>
              </a:rPr>
              <a:t>LEADER PROGRAM</a:t>
            </a:r>
          </a:p>
        </p:txBody>
      </p:sp>
      <p:sp>
        <p:nvSpPr>
          <p:cNvPr id="10" name="Textfeld 9">
            <a:extLst>
              <a:ext uri="{FF2B5EF4-FFF2-40B4-BE49-F238E27FC236}">
                <a16:creationId xmlns:a16="http://schemas.microsoft.com/office/drawing/2014/main" id="{6EB6D232-23A9-C488-0024-B320137BE225}"/>
              </a:ext>
            </a:extLst>
          </p:cNvPr>
          <p:cNvSpPr txBox="1"/>
          <p:nvPr/>
        </p:nvSpPr>
        <p:spPr>
          <a:xfrm>
            <a:off x="4442398" y="349802"/>
            <a:ext cx="3331402" cy="461665"/>
          </a:xfrm>
          <a:prstGeom prst="rect">
            <a:avLst/>
          </a:prstGeom>
          <a:noFill/>
        </p:spPr>
        <p:txBody>
          <a:bodyPr wrap="square">
            <a:spAutoFit/>
          </a:bodyPr>
          <a:lstStyle/>
          <a:p>
            <a:pPr algn="ctr"/>
            <a:r>
              <a:rPr lang="de-DE" sz="2400" b="1" dirty="0">
                <a:solidFill>
                  <a:srgbClr val="002060"/>
                </a:solidFill>
              </a:rPr>
              <a:t>Friendship Bonus</a:t>
            </a:r>
          </a:p>
        </p:txBody>
      </p:sp>
      <p:sp>
        <p:nvSpPr>
          <p:cNvPr id="2" name="Textfeld 1">
            <a:extLst>
              <a:ext uri="{FF2B5EF4-FFF2-40B4-BE49-F238E27FC236}">
                <a16:creationId xmlns:a16="http://schemas.microsoft.com/office/drawing/2014/main" id="{18605E8B-3EE2-B41C-36FA-54D64F76E2D7}"/>
              </a:ext>
            </a:extLst>
          </p:cNvPr>
          <p:cNvSpPr txBox="1"/>
          <p:nvPr/>
        </p:nvSpPr>
        <p:spPr>
          <a:xfrm>
            <a:off x="719879" y="5120507"/>
            <a:ext cx="8061142" cy="1603196"/>
          </a:xfrm>
          <a:prstGeom prst="rect">
            <a:avLst/>
          </a:prstGeom>
          <a:noFill/>
        </p:spPr>
        <p:txBody>
          <a:bodyPr wrap="square">
            <a:spAutoFit/>
          </a:bodyPr>
          <a:lstStyle/>
          <a:p>
            <a:pPr marL="171450" indent="-171450" algn="just">
              <a:lnSpc>
                <a:spcPct val="107000"/>
              </a:lnSpc>
              <a:spcAft>
                <a:spcPts val="800"/>
              </a:spcAft>
              <a:buFont typeface="Arial" panose="020B0604020202020204" pitchFamily="34" charset="0"/>
              <a:buChar char="•"/>
            </a:pP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Basis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to</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leader</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are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100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directly</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recruited</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with</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minimum</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contract</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lgn="just">
              <a:lnSpc>
                <a:spcPct val="107000"/>
              </a:lnSpc>
              <a:spcAft>
                <a:spcPts val="800"/>
              </a:spcAft>
              <a:buFont typeface="Arial" panose="020B0604020202020204" pitchFamily="34" charset="0"/>
              <a:buChar char="•"/>
            </a:pP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first</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commission</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settlement</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5%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retroactive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to</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first</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recruited</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user</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takes</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place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100.000,00 USD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fee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turnover</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in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complete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downline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after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that</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monthly</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settlement</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lgn="just">
              <a:lnSpc>
                <a:spcPct val="107000"/>
              </a:lnSpc>
              <a:spcAft>
                <a:spcPts val="800"/>
              </a:spcAft>
              <a:buFont typeface="Arial" panose="020B0604020202020204" pitchFamily="34" charset="0"/>
              <a:buChar char="•"/>
            </a:pP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Monthly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qualification</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100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contracts</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month</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level</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equals</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100%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participation</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(e.g. 30 K. = 30% </a:t>
            </a:r>
            <a:r>
              <a:rPr lang="de-DE" sz="16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share</a:t>
            </a: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0A17B150-2767-E0A3-09AB-CB2CC20E70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pic>
        <p:nvPicPr>
          <p:cNvPr id="5" name="Grafik 4">
            <a:extLst>
              <a:ext uri="{FF2B5EF4-FFF2-40B4-BE49-F238E27FC236}">
                <a16:creationId xmlns:a16="http://schemas.microsoft.com/office/drawing/2014/main" id="{F1F4FACE-E1A8-7144-8999-5B63EA0E175F}"/>
              </a:ext>
            </a:extLst>
          </p:cNvPr>
          <p:cNvPicPr>
            <a:picLocks noChangeAspect="1"/>
          </p:cNvPicPr>
          <p:nvPr/>
        </p:nvPicPr>
        <p:blipFill>
          <a:blip r:embed="rId4"/>
          <a:stretch>
            <a:fillRect/>
          </a:stretch>
        </p:blipFill>
        <p:spPr>
          <a:xfrm>
            <a:off x="4829322" y="1472693"/>
            <a:ext cx="2494407" cy="3195538"/>
          </a:xfrm>
          <a:prstGeom prst="rect">
            <a:avLst/>
          </a:prstGeom>
        </p:spPr>
      </p:pic>
      <p:sp>
        <p:nvSpPr>
          <p:cNvPr id="7" name="Textfeld 6">
            <a:extLst>
              <a:ext uri="{FF2B5EF4-FFF2-40B4-BE49-F238E27FC236}">
                <a16:creationId xmlns:a16="http://schemas.microsoft.com/office/drawing/2014/main" id="{4CEB3952-A890-F4FD-9E47-FA4B0BCBD143}"/>
              </a:ext>
            </a:extLst>
          </p:cNvPr>
          <p:cNvSpPr txBox="1"/>
          <p:nvPr/>
        </p:nvSpPr>
        <p:spPr>
          <a:xfrm>
            <a:off x="8483919" y="1394436"/>
            <a:ext cx="2586897" cy="1252009"/>
          </a:xfrm>
          <a:prstGeom prst="rect">
            <a:avLst/>
          </a:prstGeom>
          <a:noFill/>
        </p:spPr>
        <p:txBody>
          <a:bodyPr wrap="square">
            <a:spAutoFit/>
          </a:bodyPr>
          <a:lstStyle/>
          <a:p>
            <a:pPr algn="ctr">
              <a:lnSpc>
                <a:spcPct val="107000"/>
              </a:lnSpc>
              <a:spcAft>
                <a:spcPts val="800"/>
              </a:spcAft>
            </a:pPr>
            <a:r>
              <a:rPr lang="de-DE"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Direct commissions</a:t>
            </a:r>
            <a:endParaRPr lang="de-DE" sz="1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from </a:t>
            </a:r>
            <a:r>
              <a:rPr lang="de-DE"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level 1</a:t>
            </a:r>
          </a:p>
          <a:p>
            <a:pPr algn="ctr">
              <a:lnSpc>
                <a:spcPct val="107000"/>
              </a:lnSpc>
              <a:spcAft>
                <a:spcPts val="800"/>
              </a:spcAft>
            </a:pPr>
            <a:r>
              <a:rPr lang="de-DE" sz="28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5%</a:t>
            </a:r>
            <a:endParaRPr lang="de-DE" sz="160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Grafik 7">
            <a:extLst>
              <a:ext uri="{FF2B5EF4-FFF2-40B4-BE49-F238E27FC236}">
                <a16:creationId xmlns:a16="http://schemas.microsoft.com/office/drawing/2014/main" id="{92CC97EA-279D-2E75-3BA1-1A28CE6D84D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67881" y="5393730"/>
            <a:ext cx="1218971" cy="1046283"/>
          </a:xfrm>
          <a:prstGeom prst="rect">
            <a:avLst/>
          </a:prstGeom>
        </p:spPr>
      </p:pic>
      <p:sp>
        <p:nvSpPr>
          <p:cNvPr id="11" name="Pfeil: nach unten 10">
            <a:extLst>
              <a:ext uri="{FF2B5EF4-FFF2-40B4-BE49-F238E27FC236}">
                <a16:creationId xmlns:a16="http://schemas.microsoft.com/office/drawing/2014/main" id="{6181AE5D-2F9F-5CE0-BB99-137BD4008136}"/>
              </a:ext>
            </a:extLst>
          </p:cNvPr>
          <p:cNvSpPr/>
          <p:nvPr/>
        </p:nvSpPr>
        <p:spPr>
          <a:xfrm>
            <a:off x="9639961" y="2822167"/>
            <a:ext cx="186451" cy="2711668"/>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F9FB1D92-BC92-232D-7442-3B779655100B}"/>
              </a:ext>
            </a:extLst>
          </p:cNvPr>
          <p:cNvGrpSpPr/>
          <p:nvPr/>
        </p:nvGrpSpPr>
        <p:grpSpPr>
          <a:xfrm>
            <a:off x="983614" y="426134"/>
            <a:ext cx="3609668" cy="2484781"/>
            <a:chOff x="293914" y="1551215"/>
            <a:chExt cx="5225143" cy="3902528"/>
          </a:xfrm>
        </p:grpSpPr>
        <p:sp>
          <p:nvSpPr>
            <p:cNvPr id="12" name="Explosion: 8 Zacken 11">
              <a:extLst>
                <a:ext uri="{FF2B5EF4-FFF2-40B4-BE49-F238E27FC236}">
                  <a16:creationId xmlns:a16="http://schemas.microsoft.com/office/drawing/2014/main" id="{50A072CB-2722-2C9B-70B6-F7A06D013226}"/>
                </a:ext>
              </a:extLst>
            </p:cNvPr>
            <p:cNvSpPr/>
            <p:nvPr/>
          </p:nvSpPr>
          <p:spPr>
            <a:xfrm rot="20682624">
              <a:off x="293914" y="1551215"/>
              <a:ext cx="5225143" cy="390252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D4FB72FC-ABC1-DB58-4515-F48D28D6700C}"/>
                </a:ext>
              </a:extLst>
            </p:cNvPr>
            <p:cNvSpPr txBox="1"/>
            <p:nvPr/>
          </p:nvSpPr>
          <p:spPr>
            <a:xfrm rot="19885927">
              <a:off x="1567070" y="2703922"/>
              <a:ext cx="2417591" cy="1450156"/>
            </a:xfrm>
            <a:prstGeom prst="rect">
              <a:avLst/>
            </a:prstGeom>
            <a:noFill/>
          </p:spPr>
          <p:txBody>
            <a:bodyPr wrap="none" rtlCol="0">
              <a:spAutoFit/>
            </a:bodyPr>
            <a:lstStyle/>
            <a:p>
              <a:pPr algn="ctr"/>
              <a:r>
                <a:rPr lang="de-DE" b="1" dirty="0">
                  <a:solidFill>
                    <a:srgbClr val="002060"/>
                  </a:solidFill>
                </a:rPr>
                <a:t>Starts with the</a:t>
              </a:r>
            </a:p>
            <a:p>
              <a:pPr algn="ctr"/>
              <a:r>
                <a:rPr lang="de-DE" b="1" dirty="0">
                  <a:solidFill>
                    <a:srgbClr val="002060"/>
                  </a:solidFill>
                </a:rPr>
                <a:t>first</a:t>
              </a:r>
            </a:p>
            <a:p>
              <a:pPr algn="ctr"/>
              <a:r>
                <a:rPr lang="de-DE" b="1" dirty="0">
                  <a:solidFill>
                    <a:srgbClr val="002060"/>
                  </a:solidFill>
                </a:rPr>
                <a:t>Recommendation</a:t>
              </a:r>
              <a:endParaRPr lang="de-DE" sz="2000" b="1" dirty="0">
                <a:solidFill>
                  <a:srgbClr val="002060"/>
                </a:solidFill>
              </a:endParaRPr>
            </a:p>
          </p:txBody>
        </p:sp>
      </p:grpSp>
      <p:cxnSp>
        <p:nvCxnSpPr>
          <p:cNvPr id="6" name="Gerade Verbindung mit Pfeil 5">
            <a:extLst>
              <a:ext uri="{FF2B5EF4-FFF2-40B4-BE49-F238E27FC236}">
                <a16:creationId xmlns:a16="http://schemas.microsoft.com/office/drawing/2014/main" id="{92E5C048-02DF-7C50-7C53-119739315620}"/>
              </a:ext>
            </a:extLst>
          </p:cNvPr>
          <p:cNvCxnSpPr>
            <a:cxnSpLocks/>
          </p:cNvCxnSpPr>
          <p:nvPr/>
        </p:nvCxnSpPr>
        <p:spPr>
          <a:xfrm>
            <a:off x="3690934" y="1797895"/>
            <a:ext cx="2767581" cy="154859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Grafik 14" descr="Ein Bild, das Smiley, Lächeln, Cartoon, gelb enthält.&#10;&#10;Automatisch generierte Beschreibung">
            <a:extLst>
              <a:ext uri="{FF2B5EF4-FFF2-40B4-BE49-F238E27FC236}">
                <a16:creationId xmlns:a16="http://schemas.microsoft.com/office/drawing/2014/main" id="{0849BDAA-54CD-AF37-D340-BCD5B3F0F5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3272" y="4003557"/>
            <a:ext cx="1138937" cy="1138937"/>
          </a:xfrm>
          <a:prstGeom prst="rect">
            <a:avLst/>
          </a:prstGeom>
        </p:spPr>
      </p:pic>
      <p:grpSp>
        <p:nvGrpSpPr>
          <p:cNvPr id="14" name="Gruppieren 18">
            <a:extLst>
              <a:ext uri="{FF2B5EF4-FFF2-40B4-BE49-F238E27FC236}">
                <a16:creationId xmlns:a16="http://schemas.microsoft.com/office/drawing/2014/main" id="{29E92A13-B180-3122-0602-4592DB52B395}"/>
              </a:ext>
            </a:extLst>
          </p:cNvPr>
          <p:cNvGrpSpPr/>
          <p:nvPr/>
        </p:nvGrpSpPr>
        <p:grpSpPr>
          <a:xfrm>
            <a:off x="1489965" y="3104325"/>
            <a:ext cx="2298373" cy="1695965"/>
            <a:chOff x="293914" y="1551215"/>
            <a:chExt cx="5225143" cy="3902528"/>
          </a:xfrm>
        </p:grpSpPr>
        <p:sp>
          <p:nvSpPr>
            <p:cNvPr id="16" name="Explosion: 8 Zacken 19">
              <a:extLst>
                <a:ext uri="{FF2B5EF4-FFF2-40B4-BE49-F238E27FC236}">
                  <a16:creationId xmlns:a16="http://schemas.microsoft.com/office/drawing/2014/main" id="{EC5089F3-1FDC-8F14-D0DA-B1065B0296E2}"/>
                </a:ext>
              </a:extLst>
            </p:cNvPr>
            <p:cNvSpPr/>
            <p:nvPr/>
          </p:nvSpPr>
          <p:spPr>
            <a:xfrm rot="20682624">
              <a:off x="293914" y="1551215"/>
              <a:ext cx="5225143" cy="390252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20">
              <a:extLst>
                <a:ext uri="{FF2B5EF4-FFF2-40B4-BE49-F238E27FC236}">
                  <a16:creationId xmlns:a16="http://schemas.microsoft.com/office/drawing/2014/main" id="{745C3111-C490-BDCA-BE9D-75C8678FCB88}"/>
                </a:ext>
              </a:extLst>
            </p:cNvPr>
            <p:cNvSpPr txBox="1"/>
            <p:nvPr/>
          </p:nvSpPr>
          <p:spPr>
            <a:xfrm rot="19885927">
              <a:off x="1655695" y="2897838"/>
              <a:ext cx="2240361" cy="1062322"/>
            </a:xfrm>
            <a:prstGeom prst="rect">
              <a:avLst/>
            </a:prstGeom>
            <a:noFill/>
          </p:spPr>
          <p:txBody>
            <a:bodyPr wrap="none" rtlCol="0">
              <a:spAutoFit/>
            </a:bodyPr>
            <a:lstStyle/>
            <a:p>
              <a:pPr algn="ctr"/>
              <a:r>
                <a:rPr lang="de-DE" sz="1200" b="1" dirty="0">
                  <a:solidFill>
                    <a:srgbClr val="002060"/>
                  </a:solidFill>
                </a:rPr>
                <a:t>Monthly</a:t>
              </a:r>
            </a:p>
            <a:p>
              <a:pPr algn="ctr"/>
              <a:r>
                <a:rPr lang="de-DE" sz="1200" b="1" dirty="0" err="1">
                  <a:solidFill>
                    <a:srgbClr val="002060"/>
                  </a:solidFill>
                </a:rPr>
                <a:t>qualification</a:t>
              </a:r>
              <a:endParaRPr lang="de-DE" sz="1400" b="1" dirty="0">
                <a:solidFill>
                  <a:srgbClr val="002060"/>
                </a:solidFill>
              </a:endParaRPr>
            </a:p>
          </p:txBody>
        </p:sp>
      </p:grpSp>
      <p:cxnSp>
        <p:nvCxnSpPr>
          <p:cNvPr id="19" name="Gerade Verbindung mit Pfeil 17">
            <a:extLst>
              <a:ext uri="{FF2B5EF4-FFF2-40B4-BE49-F238E27FC236}">
                <a16:creationId xmlns:a16="http://schemas.microsoft.com/office/drawing/2014/main" id="{9FB70933-DB67-7CDD-A13A-355610756A2B}"/>
              </a:ext>
            </a:extLst>
          </p:cNvPr>
          <p:cNvCxnSpPr>
            <a:cxnSpLocks/>
          </p:cNvCxnSpPr>
          <p:nvPr/>
        </p:nvCxnSpPr>
        <p:spPr>
          <a:xfrm>
            <a:off x="3303897" y="3829728"/>
            <a:ext cx="3002310"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Grafik 16">
            <a:extLst>
              <a:ext uri="{FF2B5EF4-FFF2-40B4-BE49-F238E27FC236}">
                <a16:creationId xmlns:a16="http://schemas.microsoft.com/office/drawing/2014/main" id="{D244B292-5601-0484-CC7F-29D445689726}"/>
              </a:ext>
            </a:extLst>
          </p:cNvPr>
          <p:cNvPicPr>
            <a:picLocks noChangeAspect="1"/>
          </p:cNvPicPr>
          <p:nvPr/>
        </p:nvPicPr>
        <p:blipFill>
          <a:blip r:embed="rId7"/>
          <a:stretch>
            <a:fillRect/>
          </a:stretch>
        </p:blipFill>
        <p:spPr>
          <a:xfrm>
            <a:off x="4605943" y="1209376"/>
            <a:ext cx="2980113" cy="3875775"/>
          </a:xfrm>
          <a:prstGeom prst="rect">
            <a:avLst/>
          </a:prstGeom>
        </p:spPr>
      </p:pic>
      <p:pic>
        <p:nvPicPr>
          <p:cNvPr id="22" name="Picture 2" descr="Wissen | FONDS professionell">
            <a:extLst>
              <a:ext uri="{FF2B5EF4-FFF2-40B4-BE49-F238E27FC236}">
                <a16:creationId xmlns:a16="http://schemas.microsoft.com/office/drawing/2014/main" id="{0E85F9DD-B988-C912-AAB9-54972503EF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312" y="248512"/>
            <a:ext cx="959888" cy="63940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33816"/>
      </p:ext>
    </p:extLst>
  </p:cSld>
  <p:clrMapOvr>
    <a:masterClrMapping/>
  </p:clrMapOvr>
  <mc:AlternateContent xmlns:mc="http://schemas.openxmlformats.org/markup-compatibility/2006" xmlns:p14="http://schemas.microsoft.com/office/powerpoint/2010/main">
    <mc:Choice Requires="p14">
      <p:transition spd="slow" p14:dur="2000" advTm="189302"/>
    </mc:Choice>
    <mc:Fallback xmlns="" xmlns:a16="http://schemas.microsoft.com/office/drawing/2014/main" xmlns:a14="http://schemas.microsoft.com/office/drawing/2010/main">
      <p:transition spd="slow" advTm="18930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Text enthält.&#10;&#10;Automatisch generierte Beschreibung">
            <a:extLst>
              <a:ext uri="{FF2B5EF4-FFF2-40B4-BE49-F238E27FC236}">
                <a16:creationId xmlns:a16="http://schemas.microsoft.com/office/drawing/2014/main" id="{419265E2-B94D-C137-B89A-7AC7E2E0C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844" y="649178"/>
            <a:ext cx="7555969" cy="3480262"/>
          </a:xfrm>
          <a:prstGeom prst="rect">
            <a:avLst/>
          </a:prstGeom>
        </p:spPr>
      </p:pic>
      <p:sp>
        <p:nvSpPr>
          <p:cNvPr id="2" name="Textfeld 1">
            <a:extLst>
              <a:ext uri="{FF2B5EF4-FFF2-40B4-BE49-F238E27FC236}">
                <a16:creationId xmlns:a16="http://schemas.microsoft.com/office/drawing/2014/main" id="{83C2405E-931F-EB14-DC76-368FBD9AF091}"/>
              </a:ext>
            </a:extLst>
          </p:cNvPr>
          <p:cNvSpPr txBox="1"/>
          <p:nvPr/>
        </p:nvSpPr>
        <p:spPr>
          <a:xfrm>
            <a:off x="3235685" y="4318779"/>
            <a:ext cx="5720630" cy="830997"/>
          </a:xfrm>
          <a:prstGeom prst="rect">
            <a:avLst/>
          </a:prstGeom>
          <a:noFill/>
        </p:spPr>
        <p:txBody>
          <a:bodyPr wrap="square">
            <a:spAutoFit/>
          </a:bodyPr>
          <a:lstStyle/>
          <a:p>
            <a:pPr algn="ctr"/>
            <a:r>
              <a:rPr lang="de-DE" sz="4800" b="1" dirty="0">
                <a:solidFill>
                  <a:srgbClr val="002060"/>
                </a:solidFill>
              </a:rPr>
              <a:t>Scam-Check</a:t>
            </a:r>
          </a:p>
        </p:txBody>
      </p:sp>
      <p:pic>
        <p:nvPicPr>
          <p:cNvPr id="3" name="Grafik 2">
            <a:extLst>
              <a:ext uri="{FF2B5EF4-FFF2-40B4-BE49-F238E27FC236}">
                <a16:creationId xmlns:a16="http://schemas.microsoft.com/office/drawing/2014/main" id="{9C625911-E45B-6C6C-42C0-35FC742742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Tree>
    <p:custDataLst>
      <p:tags r:id="rId1"/>
    </p:custDataLst>
    <p:extLst>
      <p:ext uri="{BB962C8B-B14F-4D97-AF65-F5344CB8AC3E}">
        <p14:creationId xmlns:p14="http://schemas.microsoft.com/office/powerpoint/2010/main" val="928186821"/>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p:transition spd="slow" advTm="2770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FC90E8E-861E-BEEC-4CBA-0DAA163194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pic>
        <p:nvPicPr>
          <p:cNvPr id="7" name="Grafik 6" descr="Ein Bild, das Text, Screenshot, Software, Webseite enthält.&#10;&#10;Automatisch generierte Beschreibung">
            <a:extLst>
              <a:ext uri="{FF2B5EF4-FFF2-40B4-BE49-F238E27FC236}">
                <a16:creationId xmlns:a16="http://schemas.microsoft.com/office/drawing/2014/main" id="{DFFDB6B0-0BB4-7D19-5269-14D027A6709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
                    </a14:imgEffect>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3285502" y="195943"/>
            <a:ext cx="5877208" cy="6557554"/>
          </a:xfrm>
          <a:prstGeom prst="rect">
            <a:avLst/>
          </a:prstGeom>
        </p:spPr>
      </p:pic>
      <p:sp>
        <p:nvSpPr>
          <p:cNvPr id="9" name="Explosion: 8 Zacken 8">
            <a:extLst>
              <a:ext uri="{FF2B5EF4-FFF2-40B4-BE49-F238E27FC236}">
                <a16:creationId xmlns:a16="http://schemas.microsoft.com/office/drawing/2014/main" id="{DC3E4B6C-4582-164B-847E-A546A2CE1866}"/>
              </a:ext>
            </a:extLst>
          </p:cNvPr>
          <p:cNvSpPr/>
          <p:nvPr/>
        </p:nvSpPr>
        <p:spPr>
          <a:xfrm rot="20873819">
            <a:off x="396807" y="3857460"/>
            <a:ext cx="2638291" cy="2380265"/>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D01A5FC-5B2C-B750-459F-B1A03849ACC8}"/>
              </a:ext>
            </a:extLst>
          </p:cNvPr>
          <p:cNvSpPr txBox="1"/>
          <p:nvPr/>
        </p:nvSpPr>
        <p:spPr>
          <a:xfrm rot="20077122">
            <a:off x="704610" y="4585926"/>
            <a:ext cx="2022684" cy="923330"/>
          </a:xfrm>
          <a:prstGeom prst="rect">
            <a:avLst/>
          </a:prstGeom>
          <a:noFill/>
        </p:spPr>
        <p:txBody>
          <a:bodyPr wrap="square" rtlCol="0">
            <a:spAutoFit/>
          </a:bodyPr>
          <a:lstStyle/>
          <a:p>
            <a:pPr algn="ctr"/>
            <a:r>
              <a:rPr lang="de-DE" b="1" dirty="0">
                <a:solidFill>
                  <a:srgbClr val="002060"/>
                </a:solidFill>
              </a:rPr>
              <a:t>since 2017 with us</a:t>
            </a:r>
          </a:p>
          <a:p>
            <a:pPr algn="ctr"/>
            <a:r>
              <a:rPr lang="de-DE" b="1" dirty="0">
                <a:solidFill>
                  <a:srgbClr val="002060"/>
                </a:solidFill>
              </a:rPr>
              <a:t>with </a:t>
            </a:r>
            <a:r>
              <a:rPr lang="de-DE" b="1" dirty="0" err="1">
                <a:solidFill>
                  <a:srgbClr val="002060"/>
                </a:solidFill>
              </a:rPr>
              <a:t>only</a:t>
            </a:r>
            <a:r>
              <a:rPr lang="de-DE" b="1" dirty="0">
                <a:solidFill>
                  <a:srgbClr val="002060"/>
                </a:solidFill>
              </a:rPr>
              <a:t> </a:t>
            </a:r>
          </a:p>
          <a:p>
            <a:pPr algn="ctr"/>
            <a:r>
              <a:rPr lang="de-DE" b="1" dirty="0">
                <a:solidFill>
                  <a:srgbClr val="002060"/>
                </a:solidFill>
              </a:rPr>
              <a:t>4800 USD </a:t>
            </a:r>
            <a:r>
              <a:rPr lang="de-DE" b="1" dirty="0" err="1">
                <a:solidFill>
                  <a:srgbClr val="002060"/>
                </a:solidFill>
              </a:rPr>
              <a:t>fees</a:t>
            </a:r>
            <a:endParaRPr lang="de-DE" b="1" dirty="0">
              <a:solidFill>
                <a:srgbClr val="002060"/>
              </a:solidFill>
            </a:endParaRPr>
          </a:p>
        </p:txBody>
      </p:sp>
      <p:sp>
        <p:nvSpPr>
          <p:cNvPr id="2" name="Textfeld 1">
            <a:extLst>
              <a:ext uri="{FF2B5EF4-FFF2-40B4-BE49-F238E27FC236}">
                <a16:creationId xmlns:a16="http://schemas.microsoft.com/office/drawing/2014/main" id="{DA499B61-4E99-FB26-233D-9AA39A858E7A}"/>
              </a:ext>
            </a:extLst>
          </p:cNvPr>
          <p:cNvSpPr txBox="1"/>
          <p:nvPr/>
        </p:nvSpPr>
        <p:spPr>
          <a:xfrm>
            <a:off x="11131770" y="6488843"/>
            <a:ext cx="1007135" cy="276999"/>
          </a:xfrm>
          <a:prstGeom prst="rect">
            <a:avLst/>
          </a:prstGeom>
          <a:noFill/>
        </p:spPr>
        <p:txBody>
          <a:bodyPr wrap="none" rtlCol="0">
            <a:spAutoFit/>
          </a:bodyPr>
          <a:lstStyle/>
          <a:p>
            <a:r>
              <a:rPr lang="de-DE" sz="1200" b="1" dirty="0"/>
              <a:t>Status: 03/23</a:t>
            </a:r>
          </a:p>
        </p:txBody>
      </p:sp>
      <p:pic>
        <p:nvPicPr>
          <p:cNvPr id="3" name="Grafik 2">
            <a:extLst>
              <a:ext uri="{FF2B5EF4-FFF2-40B4-BE49-F238E27FC236}">
                <a16:creationId xmlns:a16="http://schemas.microsoft.com/office/drawing/2014/main" id="{863645A1-2B00-110A-2B91-47C1BD785AE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083" y="119681"/>
            <a:ext cx="2299216" cy="2299216"/>
          </a:xfrm>
          <a:prstGeom prst="rect">
            <a:avLst/>
          </a:prstGeom>
        </p:spPr>
      </p:pic>
      <p:cxnSp>
        <p:nvCxnSpPr>
          <p:cNvPr id="4" name="Gerade Verbindung mit Pfeil 3">
            <a:extLst>
              <a:ext uri="{FF2B5EF4-FFF2-40B4-BE49-F238E27FC236}">
                <a16:creationId xmlns:a16="http://schemas.microsoft.com/office/drawing/2014/main" id="{BB665C86-02DA-AE8F-9CB2-A579691661D3}"/>
              </a:ext>
            </a:extLst>
          </p:cNvPr>
          <p:cNvCxnSpPr>
            <a:cxnSpLocks/>
          </p:cNvCxnSpPr>
          <p:nvPr/>
        </p:nvCxnSpPr>
        <p:spPr>
          <a:xfrm flipV="1">
            <a:off x="2884190" y="1382110"/>
            <a:ext cx="4418214" cy="32056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2B6E2561-96F9-9154-5CB2-264B6F41324D}"/>
              </a:ext>
            </a:extLst>
          </p:cNvPr>
          <p:cNvCxnSpPr>
            <a:cxnSpLocks/>
          </p:cNvCxnSpPr>
          <p:nvPr/>
        </p:nvCxnSpPr>
        <p:spPr>
          <a:xfrm>
            <a:off x="2884190" y="4782207"/>
            <a:ext cx="3595438" cy="9112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17590901"/>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FC90E8E-861E-BEEC-4CBA-0DAA163194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pic>
        <p:nvPicPr>
          <p:cNvPr id="7" name="Grafik 6">
            <a:extLst>
              <a:ext uri="{FF2B5EF4-FFF2-40B4-BE49-F238E27FC236}">
                <a16:creationId xmlns:a16="http://schemas.microsoft.com/office/drawing/2014/main" id="{DFFDB6B0-0BB4-7D19-5269-14D027A6709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
                    </a14:imgEffect>
                    <a14:imgEffect>
                      <a14:brightnessContrast contrast="10000"/>
                    </a14:imgEffect>
                  </a14:imgLayer>
                </a14:imgProps>
              </a:ext>
              <a:ext uri="{28A0092B-C50C-407E-A947-70E740481C1C}">
                <a14:useLocalDpi xmlns:a14="http://schemas.microsoft.com/office/drawing/2010/main" val="0"/>
              </a:ext>
            </a:extLst>
          </a:blip>
          <a:srcRect/>
          <a:stretch/>
        </p:blipFill>
        <p:spPr>
          <a:xfrm>
            <a:off x="2723606" y="230076"/>
            <a:ext cx="7353850" cy="6397848"/>
          </a:xfrm>
          <a:prstGeom prst="rect">
            <a:avLst/>
          </a:prstGeom>
        </p:spPr>
      </p:pic>
      <p:sp>
        <p:nvSpPr>
          <p:cNvPr id="2" name="Textfeld 1">
            <a:extLst>
              <a:ext uri="{FF2B5EF4-FFF2-40B4-BE49-F238E27FC236}">
                <a16:creationId xmlns:a16="http://schemas.microsoft.com/office/drawing/2014/main" id="{AD2B3820-83DC-F180-FEE3-98FEAB70CA55}"/>
              </a:ext>
            </a:extLst>
          </p:cNvPr>
          <p:cNvSpPr txBox="1"/>
          <p:nvPr/>
        </p:nvSpPr>
        <p:spPr>
          <a:xfrm>
            <a:off x="11131770" y="6488843"/>
            <a:ext cx="1007135" cy="276999"/>
          </a:xfrm>
          <a:prstGeom prst="rect">
            <a:avLst/>
          </a:prstGeom>
          <a:noFill/>
        </p:spPr>
        <p:txBody>
          <a:bodyPr wrap="none" rtlCol="0">
            <a:spAutoFit/>
          </a:bodyPr>
          <a:lstStyle/>
          <a:p>
            <a:r>
              <a:rPr lang="de-DE" sz="1200" b="1" dirty="0"/>
              <a:t>Status: 03/23</a:t>
            </a:r>
          </a:p>
        </p:txBody>
      </p:sp>
      <p:pic>
        <p:nvPicPr>
          <p:cNvPr id="3" name="Grafik 2">
            <a:extLst>
              <a:ext uri="{FF2B5EF4-FFF2-40B4-BE49-F238E27FC236}">
                <a16:creationId xmlns:a16="http://schemas.microsoft.com/office/drawing/2014/main" id="{75E8130E-8A26-3E79-643D-32BC5B3AF9D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083" y="119681"/>
            <a:ext cx="2299216" cy="2299216"/>
          </a:xfrm>
          <a:prstGeom prst="rect">
            <a:avLst/>
          </a:prstGeom>
        </p:spPr>
      </p:pic>
    </p:spTree>
    <p:custDataLst>
      <p:tags r:id="rId1"/>
    </p:custDataLst>
    <p:extLst>
      <p:ext uri="{BB962C8B-B14F-4D97-AF65-F5344CB8AC3E}">
        <p14:creationId xmlns:p14="http://schemas.microsoft.com/office/powerpoint/2010/main" val="4070425519"/>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F84CEF14-367C-3AD0-7A37-64161C011239}"/>
              </a:ext>
            </a:extLst>
          </p:cNvPr>
          <p:cNvGrpSpPr/>
          <p:nvPr/>
        </p:nvGrpSpPr>
        <p:grpSpPr>
          <a:xfrm>
            <a:off x="870857" y="1961329"/>
            <a:ext cx="5225143" cy="3902528"/>
            <a:chOff x="293914" y="1551215"/>
            <a:chExt cx="5225143" cy="3902528"/>
          </a:xfrm>
        </p:grpSpPr>
        <p:sp>
          <p:nvSpPr>
            <p:cNvPr id="7" name="Explosion: 8 Zacken 6">
              <a:extLst>
                <a:ext uri="{FF2B5EF4-FFF2-40B4-BE49-F238E27FC236}">
                  <a16:creationId xmlns:a16="http://schemas.microsoft.com/office/drawing/2014/main" id="{67249806-8A3C-3D61-2A8E-208703A6025F}"/>
                </a:ext>
              </a:extLst>
            </p:cNvPr>
            <p:cNvSpPr/>
            <p:nvPr/>
          </p:nvSpPr>
          <p:spPr>
            <a:xfrm rot="20682624">
              <a:off x="293914" y="1551215"/>
              <a:ext cx="5225143" cy="390252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1A0A108A-FF75-E3E0-3713-C9D8446EC26F}"/>
                </a:ext>
              </a:extLst>
            </p:cNvPr>
            <p:cNvSpPr txBox="1"/>
            <p:nvPr/>
          </p:nvSpPr>
          <p:spPr>
            <a:xfrm rot="19885927">
              <a:off x="783010" y="2705725"/>
              <a:ext cx="3985706" cy="1446550"/>
            </a:xfrm>
            <a:prstGeom prst="rect">
              <a:avLst/>
            </a:prstGeom>
            <a:noFill/>
          </p:spPr>
          <p:txBody>
            <a:bodyPr wrap="none" rtlCol="0">
              <a:spAutoFit/>
            </a:bodyPr>
            <a:lstStyle/>
            <a:p>
              <a:pPr algn="ctr"/>
              <a:r>
                <a:rPr lang="de-DE" sz="2800" b="1" dirty="0">
                  <a:solidFill>
                    <a:srgbClr val="002060"/>
                  </a:solidFill>
                </a:rPr>
                <a:t>100 USD in</a:t>
              </a:r>
            </a:p>
            <a:p>
              <a:pPr algn="ctr"/>
              <a:r>
                <a:rPr lang="de-DE" sz="2800" b="1" dirty="0">
                  <a:solidFill>
                    <a:srgbClr val="002060"/>
                  </a:solidFill>
                </a:rPr>
                <a:t>165 USD out immediately</a:t>
              </a:r>
            </a:p>
            <a:p>
              <a:pPr algn="ctr"/>
              <a:r>
                <a:rPr lang="de-DE" sz="3200" b="1" dirty="0">
                  <a:solidFill>
                    <a:srgbClr val="002060"/>
                  </a:solidFill>
                </a:rPr>
                <a:t>FRAUD???</a:t>
              </a:r>
            </a:p>
          </p:txBody>
        </p:sp>
      </p:grpSp>
      <p:pic>
        <p:nvPicPr>
          <p:cNvPr id="3" name="Grafik 2">
            <a:extLst>
              <a:ext uri="{FF2B5EF4-FFF2-40B4-BE49-F238E27FC236}">
                <a16:creationId xmlns:a16="http://schemas.microsoft.com/office/drawing/2014/main" id="{C1BA7902-377C-BEE4-24EC-BA9D40B99A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4" name="Textfeld 3">
            <a:extLst>
              <a:ext uri="{FF2B5EF4-FFF2-40B4-BE49-F238E27FC236}">
                <a16:creationId xmlns:a16="http://schemas.microsoft.com/office/drawing/2014/main" id="{5D91B7ED-C891-3F1A-F9C0-42E14D6DF360}"/>
              </a:ext>
            </a:extLst>
          </p:cNvPr>
          <p:cNvSpPr txBox="1"/>
          <p:nvPr/>
        </p:nvSpPr>
        <p:spPr>
          <a:xfrm>
            <a:off x="5248161" y="1055156"/>
            <a:ext cx="6671388" cy="5213287"/>
          </a:xfrm>
          <a:prstGeom prst="rect">
            <a:avLst/>
          </a:prstGeom>
          <a:noFill/>
        </p:spPr>
        <p:txBody>
          <a:bodyPr wrap="square">
            <a:spAutoFit/>
          </a:bodyPr>
          <a:lstStyle/>
          <a:p>
            <a:pPr algn="ctr">
              <a:lnSpc>
                <a:spcPct val="107000"/>
              </a:lnSpc>
              <a:spcAft>
                <a:spcPts val="800"/>
              </a:spcAft>
            </a:pPr>
            <a:r>
              <a:rPr lang="de-DE"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Revenue/Expenditure</a:t>
            </a:r>
          </a:p>
          <a:p>
            <a:pPr algn="ctr">
              <a:lnSpc>
                <a:spcPct val="107000"/>
              </a:lnSpc>
              <a:spcAft>
                <a:spcPts val="800"/>
              </a:spcAft>
            </a:pPr>
            <a:r>
              <a:rPr lang="de-DE"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100 USD per contract!</a:t>
            </a:r>
          </a:p>
          <a:p>
            <a:pPr algn="ctr">
              <a:lnSpc>
                <a:spcPct val="107000"/>
              </a:lnSpc>
              <a:spcAft>
                <a:spcPts val="800"/>
              </a:spcAft>
            </a:pPr>
            <a:endParaRPr lang="de-DE"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Of these are already </a:t>
            </a:r>
            <a:r>
              <a:rPr lang="de-DE"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only </a:t>
            </a: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our line, </a:t>
            </a:r>
          </a:p>
          <a:p>
            <a:pPr algn="ctr">
              <a:lnSpc>
                <a:spcPct val="107000"/>
              </a:lnSpc>
              <a:spcAft>
                <a:spcPts val="800"/>
              </a:spcAft>
            </a:pPr>
            <a:r>
              <a:rPr lang="de-DE"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demonstrable!</a:t>
            </a:r>
            <a:r>
              <a:rPr lang="de-DE"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gn="ctr">
              <a:lnSpc>
                <a:spcPct val="107000"/>
              </a:lnSpc>
              <a:spcAft>
                <a:spcPts val="800"/>
              </a:spcAft>
              <a:buFont typeface="Arial" panose="020B0604020202020204" pitchFamily="34" charset="0"/>
              <a:buChar char="•"/>
            </a:pP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65 USD for the </a:t>
            </a:r>
            <a:r>
              <a:rPr lang="de-DE"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3/10 </a:t>
            </a: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level marketing plan</a:t>
            </a:r>
          </a:p>
          <a:p>
            <a:pPr marL="457200" indent="-457200" algn="ctr">
              <a:lnSpc>
                <a:spcPct val="107000"/>
              </a:lnSpc>
              <a:spcAft>
                <a:spcPts val="800"/>
              </a:spcAft>
              <a:buFont typeface="Arial" panose="020B0604020202020204" pitchFamily="34" charset="0"/>
              <a:buChar char="•"/>
            </a:pPr>
            <a:r>
              <a:rPr lang="de-DE"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50 </a:t>
            </a: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USD for 10 x 5 USD (</a:t>
            </a:r>
            <a:r>
              <a:rPr lang="de-DE" sz="24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indefinitely</a:t>
            </a: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for Leader</a:t>
            </a:r>
          </a:p>
          <a:p>
            <a:pPr marL="457200" indent="-457200" algn="ctr">
              <a:lnSpc>
                <a:spcPct val="107000"/>
              </a:lnSpc>
              <a:spcAft>
                <a:spcPts val="800"/>
              </a:spcAft>
              <a:buFont typeface="Arial" panose="020B0604020202020204" pitchFamily="34" charset="0"/>
              <a:buChar char="•"/>
            </a:pP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 x </a:t>
            </a:r>
            <a:r>
              <a:rPr lang="de-DE"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35 </a:t>
            </a: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USD (</a:t>
            </a:r>
            <a:r>
              <a:rPr lang="de-DE" sz="24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indefinitely</a:t>
            </a: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for Superleader L6</a:t>
            </a:r>
          </a:p>
          <a:p>
            <a:pPr marL="457200" indent="-457200" algn="ctr">
              <a:lnSpc>
                <a:spcPct val="107000"/>
              </a:lnSpc>
              <a:spcAft>
                <a:spcPts val="800"/>
              </a:spcAft>
              <a:buFont typeface="Arial" panose="020B0604020202020204" pitchFamily="34" charset="0"/>
              <a:buChar char="•"/>
            </a:pPr>
            <a:r>
              <a:rPr lang="de-DE"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1 x 15 USD </a:t>
            </a: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de-DE" sz="24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indefinitely</a:t>
            </a:r>
            <a:r>
              <a:rPr lang="de-DE"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for Superleader L3</a:t>
            </a:r>
          </a:p>
          <a:p>
            <a:pPr algn="ctr">
              <a:lnSpc>
                <a:spcPct val="107000"/>
              </a:lnSpc>
              <a:spcAft>
                <a:spcPts val="800"/>
              </a:spcAft>
            </a:pPr>
            <a:r>
              <a:rPr lang="de-DE" sz="24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165 USD </a:t>
            </a:r>
            <a:r>
              <a:rPr lang="de-DE" sz="24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IMMEDIATE COMMISSION</a:t>
            </a:r>
            <a:endParaRPr lang="de-DE" sz="20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a:extLst>
              <a:ext uri="{FF2B5EF4-FFF2-40B4-BE49-F238E27FC236}">
                <a16:creationId xmlns:a16="http://schemas.microsoft.com/office/drawing/2014/main" id="{6D34388D-0A56-9AF3-CC2C-9ECF762738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83" y="119681"/>
            <a:ext cx="2299216" cy="2299216"/>
          </a:xfrm>
          <a:prstGeom prst="rect">
            <a:avLst/>
          </a:prstGeom>
        </p:spPr>
      </p:pic>
      <p:sp>
        <p:nvSpPr>
          <p:cNvPr id="10" name="Textfeld 9">
            <a:extLst>
              <a:ext uri="{FF2B5EF4-FFF2-40B4-BE49-F238E27FC236}">
                <a16:creationId xmlns:a16="http://schemas.microsoft.com/office/drawing/2014/main" id="{C831ECF8-8543-1D7A-894B-6EC3DC9A4864}"/>
              </a:ext>
            </a:extLst>
          </p:cNvPr>
          <p:cNvSpPr txBox="1"/>
          <p:nvPr/>
        </p:nvSpPr>
        <p:spPr>
          <a:xfrm>
            <a:off x="11131770" y="6488843"/>
            <a:ext cx="1007135" cy="276999"/>
          </a:xfrm>
          <a:prstGeom prst="rect">
            <a:avLst/>
          </a:prstGeom>
          <a:noFill/>
        </p:spPr>
        <p:txBody>
          <a:bodyPr wrap="none" rtlCol="0">
            <a:spAutoFit/>
          </a:bodyPr>
          <a:lstStyle/>
          <a:p>
            <a:r>
              <a:rPr lang="de-DE" sz="1200" b="1" dirty="0"/>
              <a:t>Status: 07/23</a:t>
            </a:r>
          </a:p>
        </p:txBody>
      </p:sp>
    </p:spTree>
    <p:extLst>
      <p:ext uri="{BB962C8B-B14F-4D97-AF65-F5344CB8AC3E}">
        <p14:creationId xmlns:p14="http://schemas.microsoft.com/office/powerpoint/2010/main" val="2843791104"/>
      </p:ext>
    </p:extLst>
  </p:cSld>
  <p:clrMapOvr>
    <a:masterClrMapping/>
  </p:clrMapOvr>
  <mc:AlternateContent xmlns:mc="http://schemas.openxmlformats.org/markup-compatibility/2006" xmlns:p14="http://schemas.microsoft.com/office/powerpoint/2010/main">
    <mc:Choice Requires="p14">
      <p:transition spd="slow" p14:dur="2000" advTm="41904"/>
    </mc:Choice>
    <mc:Fallback xmlns="" xmlns:a16="http://schemas.microsoft.com/office/drawing/2014/main" xmlns:a14="http://schemas.microsoft.com/office/drawing/2010/main">
      <p:transition spd="slow" advTm="4190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a:extLst>
              <a:ext uri="{FF2B5EF4-FFF2-40B4-BE49-F238E27FC236}">
                <a16:creationId xmlns:a16="http://schemas.microsoft.com/office/drawing/2014/main" id="{29239DDE-6E3D-662C-8F6B-056B919C6693}"/>
              </a:ext>
            </a:extLst>
          </p:cNvPr>
          <p:cNvGrpSpPr/>
          <p:nvPr/>
        </p:nvGrpSpPr>
        <p:grpSpPr>
          <a:xfrm>
            <a:off x="974412" y="3074741"/>
            <a:ext cx="3609668" cy="2484781"/>
            <a:chOff x="293914" y="1551215"/>
            <a:chExt cx="5225143" cy="3902528"/>
          </a:xfrm>
        </p:grpSpPr>
        <p:sp>
          <p:nvSpPr>
            <p:cNvPr id="17" name="Explosion: 8 Zacken 16">
              <a:extLst>
                <a:ext uri="{FF2B5EF4-FFF2-40B4-BE49-F238E27FC236}">
                  <a16:creationId xmlns:a16="http://schemas.microsoft.com/office/drawing/2014/main" id="{8C2DE122-F2D7-3628-5E91-6271214237EC}"/>
                </a:ext>
              </a:extLst>
            </p:cNvPr>
            <p:cNvSpPr/>
            <p:nvPr/>
          </p:nvSpPr>
          <p:spPr>
            <a:xfrm rot="20682624">
              <a:off x="293914" y="1551215"/>
              <a:ext cx="5225143" cy="390252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EA91D5B8-FA52-A8F6-3BAA-2BB2C487CE08}"/>
                </a:ext>
              </a:extLst>
            </p:cNvPr>
            <p:cNvSpPr txBox="1"/>
            <p:nvPr/>
          </p:nvSpPr>
          <p:spPr>
            <a:xfrm rot="19885927">
              <a:off x="1284773" y="2655585"/>
              <a:ext cx="2982195" cy="1546833"/>
            </a:xfrm>
            <a:prstGeom prst="rect">
              <a:avLst/>
            </a:prstGeom>
            <a:noFill/>
          </p:spPr>
          <p:txBody>
            <a:bodyPr wrap="none" rtlCol="0">
              <a:spAutoFit/>
            </a:bodyPr>
            <a:lstStyle/>
            <a:p>
              <a:pPr algn="ctr"/>
              <a:r>
                <a:rPr lang="de-DE" b="1" dirty="0">
                  <a:solidFill>
                    <a:srgbClr val="002060"/>
                  </a:solidFill>
                </a:rPr>
                <a:t>Account movement</a:t>
              </a:r>
            </a:p>
            <a:p>
              <a:pPr algn="ctr"/>
              <a:r>
                <a:rPr lang="de-DE" sz="2000" b="1" dirty="0">
                  <a:solidFill>
                    <a:srgbClr val="002060"/>
                  </a:solidFill>
                </a:rPr>
                <a:t>over 2.4 </a:t>
              </a:r>
              <a:r>
                <a:rPr lang="de-DE" sz="2000" b="1" dirty="0" err="1">
                  <a:solidFill>
                    <a:srgbClr val="002060"/>
                  </a:solidFill>
                </a:rPr>
                <a:t>billion</a:t>
              </a:r>
              <a:endParaRPr lang="de-DE" sz="2000" b="1" dirty="0">
                <a:solidFill>
                  <a:srgbClr val="002060"/>
                </a:solidFill>
              </a:endParaRPr>
            </a:p>
            <a:p>
              <a:pPr algn="ctr"/>
              <a:r>
                <a:rPr lang="de-DE" sz="2000" b="1" dirty="0">
                  <a:solidFill>
                    <a:srgbClr val="002060"/>
                  </a:solidFill>
                </a:rPr>
                <a:t>USD</a:t>
              </a:r>
            </a:p>
          </p:txBody>
        </p:sp>
      </p:grpSp>
      <p:pic>
        <p:nvPicPr>
          <p:cNvPr id="3" name="Grafik 2">
            <a:extLst>
              <a:ext uri="{FF2B5EF4-FFF2-40B4-BE49-F238E27FC236}">
                <a16:creationId xmlns:a16="http://schemas.microsoft.com/office/drawing/2014/main" id="{C1BA7902-377C-BEE4-24EC-BA9D40B99A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pic>
        <p:nvPicPr>
          <p:cNvPr id="5" name="Grafik 4">
            <a:extLst>
              <a:ext uri="{FF2B5EF4-FFF2-40B4-BE49-F238E27FC236}">
                <a16:creationId xmlns:a16="http://schemas.microsoft.com/office/drawing/2014/main" id="{6D34388D-0A56-9AF3-CC2C-9ECF762738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83" y="119681"/>
            <a:ext cx="2299216" cy="2299216"/>
          </a:xfrm>
          <a:prstGeom prst="rect">
            <a:avLst/>
          </a:prstGeom>
        </p:spPr>
      </p:pic>
      <p:sp>
        <p:nvSpPr>
          <p:cNvPr id="10" name="Textfeld 9">
            <a:extLst>
              <a:ext uri="{FF2B5EF4-FFF2-40B4-BE49-F238E27FC236}">
                <a16:creationId xmlns:a16="http://schemas.microsoft.com/office/drawing/2014/main" id="{C831ECF8-8543-1D7A-894B-6EC3DC9A4864}"/>
              </a:ext>
            </a:extLst>
          </p:cNvPr>
          <p:cNvSpPr txBox="1"/>
          <p:nvPr/>
        </p:nvSpPr>
        <p:spPr>
          <a:xfrm>
            <a:off x="10858501" y="6488843"/>
            <a:ext cx="1229952" cy="276999"/>
          </a:xfrm>
          <a:prstGeom prst="rect">
            <a:avLst/>
          </a:prstGeom>
          <a:noFill/>
        </p:spPr>
        <p:txBody>
          <a:bodyPr wrap="none" rtlCol="0">
            <a:spAutoFit/>
          </a:bodyPr>
          <a:lstStyle/>
          <a:p>
            <a:r>
              <a:rPr lang="de-DE" sz="1200" b="1" dirty="0"/>
              <a:t>Status: 25/07/23</a:t>
            </a:r>
          </a:p>
        </p:txBody>
      </p:sp>
      <p:sp>
        <p:nvSpPr>
          <p:cNvPr id="15" name="Textfeld 14">
            <a:extLst>
              <a:ext uri="{FF2B5EF4-FFF2-40B4-BE49-F238E27FC236}">
                <a16:creationId xmlns:a16="http://schemas.microsoft.com/office/drawing/2014/main" id="{35A6C331-FCF2-DDBF-90C5-5F41EE381B84}"/>
              </a:ext>
            </a:extLst>
          </p:cNvPr>
          <p:cNvSpPr txBox="1"/>
          <p:nvPr/>
        </p:nvSpPr>
        <p:spPr>
          <a:xfrm>
            <a:off x="2079245" y="785599"/>
            <a:ext cx="2983289" cy="2031325"/>
          </a:xfrm>
          <a:prstGeom prst="rect">
            <a:avLst/>
          </a:prstGeom>
          <a:noFill/>
        </p:spPr>
        <p:txBody>
          <a:bodyPr wrap="square">
            <a:spAutoFit/>
          </a:bodyPr>
          <a:lstStyle/>
          <a:p>
            <a:pPr algn="ctr"/>
            <a:r>
              <a:rPr lang="de-DE" sz="3600" b="1" dirty="0">
                <a:solidFill>
                  <a:srgbClr val="001746"/>
                </a:solidFill>
              </a:rPr>
              <a:t>The blockchain lies</a:t>
            </a:r>
          </a:p>
          <a:p>
            <a:pPr algn="ctr"/>
            <a:r>
              <a:rPr lang="de-DE" sz="3600" b="1" dirty="0">
                <a:solidFill>
                  <a:srgbClr val="001746"/>
                </a:solidFill>
              </a:rPr>
              <a:t>NOT!</a:t>
            </a:r>
          </a:p>
          <a:p>
            <a:pPr algn="ctr"/>
            <a:endParaRPr lang="de-DE" b="1" dirty="0">
              <a:solidFill>
                <a:srgbClr val="001746"/>
              </a:solidFill>
            </a:endParaRPr>
          </a:p>
        </p:txBody>
      </p:sp>
      <p:pic>
        <p:nvPicPr>
          <p:cNvPr id="2" name="Grafik 3">
            <a:extLst>
              <a:ext uri="{FF2B5EF4-FFF2-40B4-BE49-F238E27FC236}">
                <a16:creationId xmlns:a16="http://schemas.microsoft.com/office/drawing/2014/main" id="{9D5364B1-B628-AC4F-F48C-FF3D877882B0}"/>
              </a:ext>
            </a:extLst>
          </p:cNvPr>
          <p:cNvPicPr>
            <a:picLocks noChangeAspect="1"/>
          </p:cNvPicPr>
          <p:nvPr/>
        </p:nvPicPr>
        <p:blipFill>
          <a:blip r:embed="rId4"/>
          <a:stretch>
            <a:fillRect/>
          </a:stretch>
        </p:blipFill>
        <p:spPr>
          <a:xfrm>
            <a:off x="5277253" y="455177"/>
            <a:ext cx="4970425" cy="6310665"/>
          </a:xfrm>
          <a:prstGeom prst="rect">
            <a:avLst/>
          </a:prstGeom>
        </p:spPr>
      </p:pic>
      <p:cxnSp>
        <p:nvCxnSpPr>
          <p:cNvPr id="19" name="Gerade Verbindung mit Pfeil 18">
            <a:extLst>
              <a:ext uri="{FF2B5EF4-FFF2-40B4-BE49-F238E27FC236}">
                <a16:creationId xmlns:a16="http://schemas.microsoft.com/office/drawing/2014/main" id="{D8E8D2CA-06ED-CF05-8C6C-5609653DD034}"/>
              </a:ext>
            </a:extLst>
          </p:cNvPr>
          <p:cNvCxnSpPr>
            <a:cxnSpLocks/>
          </p:cNvCxnSpPr>
          <p:nvPr/>
        </p:nvCxnSpPr>
        <p:spPr>
          <a:xfrm>
            <a:off x="3604631" y="4317131"/>
            <a:ext cx="3400514" cy="110218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708581"/>
      </p:ext>
    </p:extLst>
  </p:cSld>
  <p:clrMapOvr>
    <a:masterClrMapping/>
  </p:clrMapOvr>
  <mc:AlternateContent xmlns:mc="http://schemas.openxmlformats.org/markup-compatibility/2006" xmlns:p14="http://schemas.microsoft.com/office/powerpoint/2010/main">
    <mc:Choice Requires="p14">
      <p:transition spd="slow" p14:dur="2000" advTm="41904"/>
    </mc:Choice>
    <mc:Fallback xmlns="" xmlns:a16="http://schemas.microsoft.com/office/drawing/2014/main" xmlns:a14="http://schemas.microsoft.com/office/drawing/2010/main">
      <p:transition spd="slow" advTm="4190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B746A5-8F6E-E776-DEB5-AAB0D56C72A3}"/>
              </a:ext>
            </a:extLst>
          </p:cNvPr>
          <p:cNvSpPr txBox="1"/>
          <p:nvPr/>
        </p:nvSpPr>
        <p:spPr>
          <a:xfrm>
            <a:off x="3398514" y="515216"/>
            <a:ext cx="5394972" cy="595932"/>
          </a:xfrm>
          <a:prstGeom prst="rect">
            <a:avLst/>
          </a:prstGeom>
          <a:noFill/>
        </p:spPr>
        <p:txBody>
          <a:bodyPr wrap="square">
            <a:spAutoFit/>
          </a:bodyPr>
          <a:lstStyle/>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Summary</a:t>
            </a:r>
            <a:endPar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feld 15">
            <a:extLst>
              <a:ext uri="{FF2B5EF4-FFF2-40B4-BE49-F238E27FC236}">
                <a16:creationId xmlns:a16="http://schemas.microsoft.com/office/drawing/2014/main" id="{78FDBA6E-A18A-0A29-B508-C62EABC5D87E}"/>
              </a:ext>
            </a:extLst>
          </p:cNvPr>
          <p:cNvSpPr txBox="1"/>
          <p:nvPr/>
        </p:nvSpPr>
        <p:spPr>
          <a:xfrm>
            <a:off x="2069723" y="2666402"/>
            <a:ext cx="8466329" cy="3323987"/>
          </a:xfrm>
          <a:prstGeom prst="rect">
            <a:avLst/>
          </a:prstGeom>
          <a:noFill/>
        </p:spPr>
        <p:txBody>
          <a:bodyPr wrap="square" rtlCol="0">
            <a:spAutoFit/>
          </a:bodyPr>
          <a:lstStyle/>
          <a:p>
            <a:pPr marL="342900" indent="-342900" algn="ctr">
              <a:buAutoNum type="arabicPeriod"/>
            </a:pPr>
            <a:r>
              <a:rPr lang="de-DE" sz="2400" b="1" dirty="0" err="1">
                <a:solidFill>
                  <a:srgbClr val="002060"/>
                </a:solidFill>
              </a:rPr>
              <a:t>No</a:t>
            </a:r>
            <a:r>
              <a:rPr lang="de-DE" sz="2400" b="1" dirty="0">
                <a:solidFill>
                  <a:srgbClr val="002060"/>
                </a:solidFill>
              </a:rPr>
              <a:t> investment risk - only 100 USD fee per contract</a:t>
            </a:r>
          </a:p>
          <a:p>
            <a:pPr marL="342900" indent="-342900" algn="ctr">
              <a:buAutoNum type="arabicPeriod"/>
            </a:pPr>
            <a:r>
              <a:rPr lang="de-DE" sz="2400" b="1" dirty="0" err="1">
                <a:solidFill>
                  <a:srgbClr val="002060"/>
                </a:solidFill>
              </a:rPr>
              <a:t>Manageable</a:t>
            </a:r>
            <a:r>
              <a:rPr lang="de-DE" sz="2400" b="1" dirty="0">
                <a:solidFill>
                  <a:srgbClr val="002060"/>
                </a:solidFill>
              </a:rPr>
              <a:t> terms of 3, 5, 7 to 10* years</a:t>
            </a:r>
          </a:p>
          <a:p>
            <a:pPr marL="342900" indent="-342900" algn="ctr">
              <a:buAutoNum type="arabicPeriod"/>
            </a:pPr>
            <a:r>
              <a:rPr lang="de-DE" sz="2400" b="1" dirty="0">
                <a:solidFill>
                  <a:srgbClr val="002060"/>
                </a:solidFill>
              </a:rPr>
              <a:t>Complete anonymity of all participants</a:t>
            </a:r>
          </a:p>
          <a:p>
            <a:pPr marL="342900" indent="-342900" algn="ctr">
              <a:buAutoNum type="arabicPeriod"/>
            </a:pPr>
            <a:r>
              <a:rPr lang="de-DE" sz="2400" b="1" dirty="0">
                <a:solidFill>
                  <a:srgbClr val="002060"/>
                </a:solidFill>
              </a:rPr>
              <a:t>Scam/fraud excluded (100 in/165 out) </a:t>
            </a:r>
          </a:p>
          <a:p>
            <a:pPr marL="342900" indent="-342900" algn="ctr">
              <a:buAutoNum type="arabicPeriod"/>
            </a:pPr>
            <a:r>
              <a:rPr lang="de-DE" sz="2400" b="1" dirty="0">
                <a:solidFill>
                  <a:srgbClr val="002060"/>
                </a:solidFill>
              </a:rPr>
              <a:t>All contracts due to date </a:t>
            </a:r>
            <a:r>
              <a:rPr lang="de-DE" sz="2400" b="1" dirty="0" err="1">
                <a:solidFill>
                  <a:srgbClr val="002060"/>
                </a:solidFill>
              </a:rPr>
              <a:t>are</a:t>
            </a:r>
            <a:r>
              <a:rPr lang="de-DE" sz="2400" b="1" dirty="0">
                <a:solidFill>
                  <a:srgbClr val="002060"/>
                </a:solidFill>
              </a:rPr>
              <a:t> </a:t>
            </a:r>
            <a:r>
              <a:rPr lang="de-DE" sz="2400" b="1" dirty="0" err="1">
                <a:solidFill>
                  <a:srgbClr val="002060"/>
                </a:solidFill>
              </a:rPr>
              <a:t>proven</a:t>
            </a:r>
            <a:r>
              <a:rPr lang="de-DE" sz="2400" b="1" dirty="0">
                <a:solidFill>
                  <a:srgbClr val="002060"/>
                </a:solidFill>
              </a:rPr>
              <a:t> </a:t>
            </a:r>
            <a:r>
              <a:rPr lang="de-DE" sz="2400" b="1" dirty="0" err="1">
                <a:solidFill>
                  <a:srgbClr val="002060"/>
                </a:solidFill>
              </a:rPr>
              <a:t>to</a:t>
            </a:r>
            <a:r>
              <a:rPr lang="de-DE" sz="2400" b="1" dirty="0">
                <a:solidFill>
                  <a:srgbClr val="002060"/>
                </a:solidFill>
              </a:rPr>
              <a:t> </a:t>
            </a:r>
            <a:r>
              <a:rPr lang="de-DE" sz="2400" b="1" dirty="0" err="1">
                <a:solidFill>
                  <a:srgbClr val="002060"/>
                </a:solidFill>
              </a:rPr>
              <a:t>have</a:t>
            </a:r>
            <a:r>
              <a:rPr lang="de-DE" sz="2400" b="1" dirty="0">
                <a:solidFill>
                  <a:srgbClr val="002060"/>
                </a:solidFill>
              </a:rPr>
              <a:t> </a:t>
            </a:r>
            <a:r>
              <a:rPr lang="de-DE" sz="2400" b="1" dirty="0" err="1">
                <a:solidFill>
                  <a:srgbClr val="002060"/>
                </a:solidFill>
              </a:rPr>
              <a:t>been</a:t>
            </a:r>
            <a:r>
              <a:rPr lang="de-DE" sz="2400" b="1" dirty="0">
                <a:solidFill>
                  <a:srgbClr val="002060"/>
                </a:solidFill>
              </a:rPr>
              <a:t> paid out</a:t>
            </a:r>
          </a:p>
          <a:p>
            <a:pPr algn="ctr"/>
            <a:r>
              <a:rPr lang="de-DE" sz="2400" b="1" dirty="0">
                <a:solidFill>
                  <a:srgbClr val="002060"/>
                </a:solidFill>
              </a:rPr>
              <a:t>6. Top </a:t>
            </a:r>
            <a:r>
              <a:rPr lang="de-DE" sz="2400" b="1" dirty="0" err="1">
                <a:solidFill>
                  <a:srgbClr val="002060"/>
                </a:solidFill>
              </a:rPr>
              <a:t>direct</a:t>
            </a:r>
            <a:r>
              <a:rPr lang="de-DE" sz="2400" b="1" dirty="0">
                <a:solidFill>
                  <a:srgbClr val="002060"/>
                </a:solidFill>
              </a:rPr>
              <a:t> </a:t>
            </a:r>
            <a:r>
              <a:rPr lang="de-DE" sz="2400" b="1" dirty="0" err="1">
                <a:solidFill>
                  <a:srgbClr val="002060"/>
                </a:solidFill>
              </a:rPr>
              <a:t>commission</a:t>
            </a:r>
            <a:r>
              <a:rPr lang="de-DE" sz="2400" b="1" dirty="0">
                <a:solidFill>
                  <a:srgbClr val="002060"/>
                </a:solidFill>
              </a:rPr>
              <a:t>, plus profit sharing and all commissions due to date </a:t>
            </a:r>
            <a:r>
              <a:rPr lang="de-DE" sz="2400" b="1" dirty="0" err="1">
                <a:solidFill>
                  <a:srgbClr val="002060"/>
                </a:solidFill>
              </a:rPr>
              <a:t>have</a:t>
            </a:r>
            <a:r>
              <a:rPr lang="de-DE" sz="2400" b="1" dirty="0">
                <a:solidFill>
                  <a:srgbClr val="002060"/>
                </a:solidFill>
              </a:rPr>
              <a:t> </a:t>
            </a:r>
            <a:r>
              <a:rPr lang="de-DE" sz="2400" b="1" dirty="0" err="1">
                <a:solidFill>
                  <a:srgbClr val="002060"/>
                </a:solidFill>
              </a:rPr>
              <a:t>been</a:t>
            </a:r>
            <a:r>
              <a:rPr lang="de-DE" sz="2400" b="1" dirty="0">
                <a:solidFill>
                  <a:srgbClr val="002060"/>
                </a:solidFill>
              </a:rPr>
              <a:t> </a:t>
            </a:r>
            <a:r>
              <a:rPr lang="de-DE" sz="2400" b="1" dirty="0" err="1">
                <a:solidFill>
                  <a:srgbClr val="002060"/>
                </a:solidFill>
              </a:rPr>
              <a:t>proven</a:t>
            </a:r>
            <a:r>
              <a:rPr lang="de-DE" sz="2400" b="1" dirty="0">
                <a:solidFill>
                  <a:srgbClr val="002060"/>
                </a:solidFill>
              </a:rPr>
              <a:t> </a:t>
            </a:r>
            <a:r>
              <a:rPr lang="de-DE" sz="2400" b="1" dirty="0" err="1">
                <a:solidFill>
                  <a:srgbClr val="002060"/>
                </a:solidFill>
              </a:rPr>
              <a:t>to</a:t>
            </a:r>
            <a:r>
              <a:rPr lang="de-DE" sz="2400" b="1" dirty="0">
                <a:solidFill>
                  <a:srgbClr val="002060"/>
                </a:solidFill>
              </a:rPr>
              <a:t> </a:t>
            </a:r>
            <a:r>
              <a:rPr lang="de-DE" sz="2400" b="1" dirty="0" err="1">
                <a:solidFill>
                  <a:srgbClr val="002060"/>
                </a:solidFill>
              </a:rPr>
              <a:t>have</a:t>
            </a:r>
            <a:r>
              <a:rPr lang="de-DE" sz="2400" b="1" dirty="0">
                <a:solidFill>
                  <a:srgbClr val="002060"/>
                </a:solidFill>
              </a:rPr>
              <a:t> </a:t>
            </a:r>
            <a:r>
              <a:rPr lang="de-DE" sz="2400" b="1" dirty="0" err="1">
                <a:solidFill>
                  <a:srgbClr val="002060"/>
                </a:solidFill>
              </a:rPr>
              <a:t>been</a:t>
            </a:r>
            <a:r>
              <a:rPr lang="de-DE" sz="2400" b="1" dirty="0">
                <a:solidFill>
                  <a:srgbClr val="002060"/>
                </a:solidFill>
              </a:rPr>
              <a:t> paid out</a:t>
            </a:r>
          </a:p>
          <a:p>
            <a:pPr algn="ctr"/>
            <a:r>
              <a:rPr lang="de-DE" sz="2400" b="1" dirty="0">
                <a:solidFill>
                  <a:srgbClr val="002060"/>
                </a:solidFill>
              </a:rPr>
              <a:t>7. Blockchain </a:t>
            </a:r>
            <a:r>
              <a:rPr lang="de-DE" sz="2400" b="1" dirty="0" err="1">
                <a:solidFill>
                  <a:srgbClr val="002060"/>
                </a:solidFill>
              </a:rPr>
              <a:t>proofs</a:t>
            </a:r>
            <a:r>
              <a:rPr lang="de-DE" sz="2400" b="1" dirty="0">
                <a:solidFill>
                  <a:srgbClr val="002060"/>
                </a:solidFill>
              </a:rPr>
              <a:t> </a:t>
            </a:r>
            <a:r>
              <a:rPr lang="de-DE" sz="2400" b="1" dirty="0" err="1">
                <a:solidFill>
                  <a:srgbClr val="002060"/>
                </a:solidFill>
              </a:rPr>
              <a:t>of</a:t>
            </a:r>
            <a:r>
              <a:rPr lang="de-DE" sz="2400" b="1" dirty="0">
                <a:solidFill>
                  <a:srgbClr val="002060"/>
                </a:solidFill>
              </a:rPr>
              <a:t> </a:t>
            </a:r>
            <a:r>
              <a:rPr lang="de-DE" sz="2400" b="1" dirty="0" err="1">
                <a:solidFill>
                  <a:srgbClr val="002060"/>
                </a:solidFill>
              </a:rPr>
              <a:t>capital</a:t>
            </a:r>
            <a:endParaRPr lang="de-DE" sz="2400" b="1" dirty="0">
              <a:solidFill>
                <a:srgbClr val="002060"/>
              </a:solidFill>
            </a:endParaRPr>
          </a:p>
          <a:p>
            <a:pPr algn="ctr"/>
            <a:endParaRPr lang="de-DE" b="1" dirty="0">
              <a:solidFill>
                <a:srgbClr val="002060"/>
              </a:solidFill>
            </a:endParaRPr>
          </a:p>
        </p:txBody>
      </p:sp>
      <p:pic>
        <p:nvPicPr>
          <p:cNvPr id="3" name="Grafik 2">
            <a:extLst>
              <a:ext uri="{FF2B5EF4-FFF2-40B4-BE49-F238E27FC236}">
                <a16:creationId xmlns:a16="http://schemas.microsoft.com/office/drawing/2014/main" id="{EA15EDD9-B200-2DE3-3EC4-FF841987D2FD}"/>
              </a:ext>
            </a:extLst>
          </p:cNvPr>
          <p:cNvPicPr>
            <a:picLocks noChangeAspect="1"/>
          </p:cNvPicPr>
          <p:nvPr/>
        </p:nvPicPr>
        <p:blipFill>
          <a:blip r:embed="rId3"/>
          <a:stretch>
            <a:fillRect/>
          </a:stretch>
        </p:blipFill>
        <p:spPr>
          <a:xfrm>
            <a:off x="363538" y="433881"/>
            <a:ext cx="2479025" cy="1622958"/>
          </a:xfrm>
          <a:prstGeom prst="rect">
            <a:avLst/>
          </a:prstGeom>
        </p:spPr>
      </p:pic>
      <p:sp>
        <p:nvSpPr>
          <p:cNvPr id="4" name="Textfeld 3">
            <a:extLst>
              <a:ext uri="{FF2B5EF4-FFF2-40B4-BE49-F238E27FC236}">
                <a16:creationId xmlns:a16="http://schemas.microsoft.com/office/drawing/2014/main" id="{E9B4CE03-AEC6-CCC8-D30D-2533216AF11C}"/>
              </a:ext>
            </a:extLst>
          </p:cNvPr>
          <p:cNvSpPr txBox="1"/>
          <p:nvPr/>
        </p:nvSpPr>
        <p:spPr>
          <a:xfrm>
            <a:off x="363538" y="6025197"/>
            <a:ext cx="4278036" cy="523220"/>
          </a:xfrm>
          <a:prstGeom prst="rect">
            <a:avLst/>
          </a:prstGeom>
          <a:noFill/>
        </p:spPr>
        <p:txBody>
          <a:bodyPr wrap="square">
            <a:spAutoFit/>
          </a:bodyPr>
          <a:lstStyle/>
          <a:p>
            <a:pPr algn="just"/>
            <a:endParaRPr lang="de-DE" sz="1400" dirty="0">
              <a:solidFill>
                <a:srgbClr val="002060"/>
              </a:solidFill>
            </a:endParaRPr>
          </a:p>
          <a:p>
            <a:pPr algn="just"/>
            <a:r>
              <a:rPr lang="de-DE" sz="1400" dirty="0">
                <a:solidFill>
                  <a:srgbClr val="002060"/>
                </a:solidFill>
              </a:rPr>
              <a:t>*by the end of the year 2023</a:t>
            </a:r>
          </a:p>
        </p:txBody>
      </p:sp>
      <p:pic>
        <p:nvPicPr>
          <p:cNvPr id="7" name="Grafik 6" descr="Ein Bild, das Text enthält.&#10;&#10;Automatisch generierte Beschreibung">
            <a:extLst>
              <a:ext uri="{FF2B5EF4-FFF2-40B4-BE49-F238E27FC236}">
                <a16:creationId xmlns:a16="http://schemas.microsoft.com/office/drawing/2014/main" id="{1D551327-05B4-EC66-3296-D96266B71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6053" y="226102"/>
            <a:ext cx="1514170" cy="697423"/>
          </a:xfrm>
          <a:prstGeom prst="rect">
            <a:avLst/>
          </a:prstGeom>
        </p:spPr>
      </p:pic>
    </p:spTree>
    <p:custDataLst>
      <p:tags r:id="rId1"/>
    </p:custDataLst>
    <p:extLst>
      <p:ext uri="{BB962C8B-B14F-4D97-AF65-F5344CB8AC3E}">
        <p14:creationId xmlns:p14="http://schemas.microsoft.com/office/powerpoint/2010/main" val="1016016948"/>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B746A5-8F6E-E776-DEB5-AAB0D56C72A3}"/>
              </a:ext>
            </a:extLst>
          </p:cNvPr>
          <p:cNvSpPr txBox="1"/>
          <p:nvPr/>
        </p:nvSpPr>
        <p:spPr>
          <a:xfrm>
            <a:off x="3398514" y="515216"/>
            <a:ext cx="5394972" cy="595869"/>
          </a:xfrm>
          <a:prstGeom prst="rect">
            <a:avLst/>
          </a:prstGeom>
          <a:noFill/>
        </p:spPr>
        <p:txBody>
          <a:bodyPr wrap="square">
            <a:spAutoFit/>
          </a:bodyPr>
          <a:lstStyle/>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de-DE"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story</a:t>
            </a: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behind</a:t>
            </a: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de-DE" sz="32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story</a:t>
            </a:r>
            <a:endPar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7948A0CE-0267-E1CC-50B2-FDCF71635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63538" y="472000"/>
            <a:ext cx="2573420" cy="144252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8C101EED-054D-5EC2-00E9-48244000E0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6" name="Textfeld 5">
            <a:extLst>
              <a:ext uri="{FF2B5EF4-FFF2-40B4-BE49-F238E27FC236}">
                <a16:creationId xmlns:a16="http://schemas.microsoft.com/office/drawing/2014/main" id="{3806DBBA-CB3F-DD26-312F-960942AEF20E}"/>
              </a:ext>
            </a:extLst>
          </p:cNvPr>
          <p:cNvSpPr txBox="1"/>
          <p:nvPr/>
        </p:nvSpPr>
        <p:spPr>
          <a:xfrm>
            <a:off x="343405" y="2690181"/>
            <a:ext cx="11505189" cy="3240952"/>
          </a:xfrm>
          <a:prstGeom prst="rect">
            <a:avLst/>
          </a:prstGeom>
          <a:noFill/>
        </p:spPr>
        <p:txBody>
          <a:bodyPr wrap="square">
            <a:spAutoFit/>
          </a:bodyPr>
          <a:lstStyle/>
          <a:p>
            <a:pPr algn="just">
              <a:lnSpc>
                <a:spcPct val="107000"/>
              </a:lnSpc>
              <a:spcAft>
                <a:spcPts val="800"/>
              </a:spcAft>
            </a:pPr>
            <a:r>
              <a:rPr lang="de-DE" sz="16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All </a:t>
            </a:r>
            <a:r>
              <a:rPr lang="de-DE" sz="16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parties</a:t>
            </a:r>
            <a:r>
              <a:rPr lang="de-DE" sz="16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involved established three basic rules to ensure that the project would not be jeopardized at any time:</a:t>
            </a:r>
          </a:p>
          <a:p>
            <a:pPr marL="342900" lvl="0" indent="-342900" algn="just">
              <a:lnSpc>
                <a:spcPct val="107000"/>
              </a:lnSpc>
              <a:buFont typeface="+mj-lt"/>
              <a:buAutoNum type="arabicPeriod"/>
            </a:pPr>
            <a:r>
              <a:rPr lang="de-DE" sz="16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All involved founders, banks, insurance companies and users remain absolutely anonymous, because one was sure that this project will also find </a:t>
            </a:r>
            <a:r>
              <a:rPr lang="de-DE" sz="1600"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en</a:t>
            </a:r>
            <a:r>
              <a:rPr lang="de-DE" sz="16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emies</a:t>
            </a:r>
            <a:r>
              <a:rPr lang="de-DE" sz="16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and is thus a completely private community without company headquarters, CEO, etc..</a:t>
            </a:r>
          </a:p>
          <a:p>
            <a:pPr marL="342900" lvl="0" indent="-342900" algn="just">
              <a:lnSpc>
                <a:spcPct val="107000"/>
              </a:lnSpc>
              <a:buFont typeface="+mj-lt"/>
              <a:buAutoNum type="arabicPeriod"/>
            </a:pPr>
            <a:r>
              <a:rPr lang="de-DE" sz="16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Wallet holders cannot withdraw the capital provided by the bank and the staking profits during the entire term. After the term, the bank capital is immediately returned and the remaining proceeds are settled with the wallet holder.</a:t>
            </a:r>
          </a:p>
          <a:p>
            <a:pPr marL="342900" lvl="0" indent="-342900" algn="just">
              <a:lnSpc>
                <a:spcPct val="107000"/>
              </a:lnSpc>
              <a:spcAft>
                <a:spcPts val="800"/>
              </a:spcAft>
              <a:buFont typeface="+mj-lt"/>
              <a:buAutoNum type="arabicPeriod"/>
            </a:pPr>
            <a:r>
              <a:rPr lang="de-DE" sz="16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All monthly insurance premiums and annual bank interest are settled solely by staking profits and are not dependent on the wallet holder.</a:t>
            </a:r>
          </a:p>
          <a:p>
            <a:pPr algn="just">
              <a:lnSpc>
                <a:spcPct val="107000"/>
              </a:lnSpc>
              <a:spcAft>
                <a:spcPts val="800"/>
              </a:spcAft>
            </a:pPr>
            <a:endParaRPr lang="de-DE" sz="7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3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 sooner said than done - Cryptex was born!</a:t>
            </a:r>
          </a:p>
          <a:p>
            <a:pPr algn="just">
              <a:lnSpc>
                <a:spcPct val="107000"/>
              </a:lnSpc>
              <a:spcAft>
                <a:spcPts val="800"/>
              </a:spcAft>
            </a:pPr>
            <a:endParaRPr lang="de-DE" sz="16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15353226"/>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asion Beach Window Tapestry Poster Coconut Palm Tree Summer Vacation Wall  Hanging Art for Home Headboard Dorm Decor in 51x60 Inches : Amazon.ca: Home">
            <a:extLst>
              <a:ext uri="{FF2B5EF4-FFF2-40B4-BE49-F238E27FC236}">
                <a16:creationId xmlns:a16="http://schemas.microsoft.com/office/drawing/2014/main" id="{10645738-F5F0-A6C9-C0C6-CA937AA96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57" y="472325"/>
            <a:ext cx="5913350" cy="5913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567C32C-0B22-30A4-6A7C-68A54440E1E5}"/>
              </a:ext>
            </a:extLst>
          </p:cNvPr>
          <p:cNvSpPr txBox="1"/>
          <p:nvPr/>
        </p:nvSpPr>
        <p:spPr>
          <a:xfrm>
            <a:off x="4445288" y="2111524"/>
            <a:ext cx="2950488" cy="584775"/>
          </a:xfrm>
          <a:prstGeom prst="rect">
            <a:avLst/>
          </a:prstGeom>
          <a:noFill/>
        </p:spPr>
        <p:txBody>
          <a:bodyPr wrap="none" rtlCol="0">
            <a:spAutoFit/>
          </a:bodyPr>
          <a:lstStyle/>
          <a:p>
            <a:pPr algn="ctr"/>
            <a:r>
              <a:rPr lang="de-DE" sz="3200" b="1" dirty="0">
                <a:solidFill>
                  <a:srgbClr val="002060"/>
                </a:solidFill>
                <a:effectLst>
                  <a:outerShdw blurRad="38100" dist="38100" dir="2700000" algn="tl">
                    <a:srgbClr val="000000">
                      <a:alpha val="43137"/>
                    </a:srgbClr>
                  </a:outerShdw>
                </a:effectLst>
              </a:rPr>
              <a:t>Good prospects</a:t>
            </a:r>
          </a:p>
        </p:txBody>
      </p:sp>
      <p:pic>
        <p:nvPicPr>
          <p:cNvPr id="6" name="Grafik 5">
            <a:extLst>
              <a:ext uri="{FF2B5EF4-FFF2-40B4-BE49-F238E27FC236}">
                <a16:creationId xmlns:a16="http://schemas.microsoft.com/office/drawing/2014/main" id="{1FC90E8E-861E-BEEC-4CBA-0DAA163194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pic>
        <p:nvPicPr>
          <p:cNvPr id="8" name="Grafik 7" descr="Ein Bild, das Text, Währung, Bargeld, Geld enthält.&#10;&#10;Automatisch generierte Beschreibung">
            <a:extLst>
              <a:ext uri="{FF2B5EF4-FFF2-40B4-BE49-F238E27FC236}">
                <a16:creationId xmlns:a16="http://schemas.microsoft.com/office/drawing/2014/main" id="{9A5528CF-FDBA-B6FD-7BC5-DD3CC6709A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29416">
            <a:off x="6805280" y="1576301"/>
            <a:ext cx="4690079" cy="4260453"/>
          </a:xfrm>
          <a:prstGeom prst="rect">
            <a:avLst/>
          </a:prstGeom>
        </p:spPr>
      </p:pic>
    </p:spTree>
    <p:custDataLst>
      <p:tags r:id="rId1"/>
    </p:custDataLst>
    <p:extLst>
      <p:ext uri="{BB962C8B-B14F-4D97-AF65-F5344CB8AC3E}">
        <p14:creationId xmlns:p14="http://schemas.microsoft.com/office/powerpoint/2010/main" val="1245223663"/>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FC90E8E-861E-BEEC-4CBA-0DAA163194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3" name="Textfeld 2">
            <a:extLst>
              <a:ext uri="{FF2B5EF4-FFF2-40B4-BE49-F238E27FC236}">
                <a16:creationId xmlns:a16="http://schemas.microsoft.com/office/drawing/2014/main" id="{D66CD9AA-403C-1B2D-3981-F04B7E033ADE}"/>
              </a:ext>
            </a:extLst>
          </p:cNvPr>
          <p:cNvSpPr txBox="1"/>
          <p:nvPr/>
        </p:nvSpPr>
        <p:spPr>
          <a:xfrm>
            <a:off x="1214604" y="2110094"/>
            <a:ext cx="9762791" cy="2862322"/>
          </a:xfrm>
          <a:prstGeom prst="rect">
            <a:avLst/>
          </a:prstGeom>
          <a:noFill/>
        </p:spPr>
        <p:txBody>
          <a:bodyPr wrap="square" rtlCol="0">
            <a:spAutoFit/>
          </a:bodyPr>
          <a:lstStyle/>
          <a:p>
            <a:pPr algn="ctr"/>
            <a:r>
              <a:rPr lang="de-DE" sz="3600" b="1" dirty="0">
                <a:solidFill>
                  <a:srgbClr val="002060"/>
                </a:solidFill>
              </a:rPr>
              <a:t>Now please contact the person who enabled you to attend this webinar!</a:t>
            </a:r>
          </a:p>
          <a:p>
            <a:pPr algn="ctr"/>
            <a:endParaRPr lang="de-DE" sz="3600" b="1" dirty="0">
              <a:solidFill>
                <a:srgbClr val="002060"/>
              </a:solidFill>
            </a:endParaRPr>
          </a:p>
          <a:p>
            <a:pPr algn="ctr"/>
            <a:r>
              <a:rPr lang="de-DE" sz="3600" b="1" dirty="0">
                <a:solidFill>
                  <a:srgbClr val="002060"/>
                </a:solidFill>
              </a:rPr>
              <a:t>This webinar was a recent recording and will be renewed periodically as needed.</a:t>
            </a:r>
          </a:p>
        </p:txBody>
      </p:sp>
    </p:spTree>
    <p:custDataLst>
      <p:tags r:id="rId1"/>
    </p:custDataLst>
    <p:extLst>
      <p:ext uri="{BB962C8B-B14F-4D97-AF65-F5344CB8AC3E}">
        <p14:creationId xmlns:p14="http://schemas.microsoft.com/office/powerpoint/2010/main" val="356354362"/>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B746A5-8F6E-E776-DEB5-AAB0D56C72A3}"/>
              </a:ext>
            </a:extLst>
          </p:cNvPr>
          <p:cNvSpPr txBox="1"/>
          <p:nvPr/>
        </p:nvSpPr>
        <p:spPr>
          <a:xfrm>
            <a:off x="3398514" y="515216"/>
            <a:ext cx="5394972" cy="595932"/>
          </a:xfrm>
          <a:prstGeom prst="rect">
            <a:avLst/>
          </a:prstGeom>
          <a:noFill/>
        </p:spPr>
        <p:txBody>
          <a:bodyPr wrap="square">
            <a:spAutoFit/>
          </a:bodyPr>
          <a:lstStyle/>
          <a:p>
            <a:pPr algn="ctr">
              <a:lnSpc>
                <a:spcPct val="107000"/>
              </a:lnSpc>
              <a:spcAft>
                <a:spcPts val="800"/>
              </a:spcAft>
            </a:pPr>
            <a:r>
              <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Who or what is Cryptex?</a:t>
            </a:r>
          </a:p>
        </p:txBody>
      </p:sp>
      <p:sp>
        <p:nvSpPr>
          <p:cNvPr id="3" name="Textfeld 2">
            <a:extLst>
              <a:ext uri="{FF2B5EF4-FFF2-40B4-BE49-F238E27FC236}">
                <a16:creationId xmlns:a16="http://schemas.microsoft.com/office/drawing/2014/main" id="{B15D5E76-CA88-64DC-AD10-C2982BC3F9E6}"/>
              </a:ext>
            </a:extLst>
          </p:cNvPr>
          <p:cNvSpPr txBox="1"/>
          <p:nvPr/>
        </p:nvSpPr>
        <p:spPr>
          <a:xfrm>
            <a:off x="1260964" y="5187056"/>
            <a:ext cx="3657179" cy="584775"/>
          </a:xfrm>
          <a:prstGeom prst="rect">
            <a:avLst/>
          </a:prstGeom>
          <a:noFill/>
        </p:spPr>
        <p:txBody>
          <a:bodyPr wrap="square">
            <a:spAutoFit/>
          </a:bodyPr>
          <a:lstStyle/>
          <a:p>
            <a:pPr algn="ctr"/>
            <a:r>
              <a:rPr lang="de-DE" sz="3200" dirty="0">
                <a:solidFill>
                  <a:srgbClr val="002060"/>
                </a:solidFill>
                <a:latin typeface="Calibri" panose="020F0502020204030204" pitchFamily="34" charset="0"/>
                <a:cs typeface="Times New Roman" panose="02020603050405020304" pitchFamily="18" charset="0"/>
              </a:rPr>
              <a:t>Users/Wallet </a:t>
            </a:r>
            <a:r>
              <a:rPr lang="de-DE" sz="3200" dirty="0" err="1">
                <a:solidFill>
                  <a:srgbClr val="002060"/>
                </a:solidFill>
                <a:latin typeface="Calibri" panose="020F0502020204030204" pitchFamily="34" charset="0"/>
                <a:cs typeface="Times New Roman" panose="02020603050405020304" pitchFamily="18" charset="0"/>
              </a:rPr>
              <a:t>holders</a:t>
            </a:r>
            <a:endParaRPr lang="de-DE" sz="1100" dirty="0"/>
          </a:p>
        </p:txBody>
      </p:sp>
      <p:sp>
        <p:nvSpPr>
          <p:cNvPr id="5" name="Textfeld 4">
            <a:extLst>
              <a:ext uri="{FF2B5EF4-FFF2-40B4-BE49-F238E27FC236}">
                <a16:creationId xmlns:a16="http://schemas.microsoft.com/office/drawing/2014/main" id="{A34DD770-C99A-9147-07F2-B2032519C563}"/>
              </a:ext>
            </a:extLst>
          </p:cNvPr>
          <p:cNvSpPr txBox="1"/>
          <p:nvPr/>
        </p:nvSpPr>
        <p:spPr>
          <a:xfrm>
            <a:off x="8598083" y="2807646"/>
            <a:ext cx="3230379" cy="584775"/>
          </a:xfrm>
          <a:prstGeom prst="rect">
            <a:avLst/>
          </a:prstGeom>
          <a:noFill/>
        </p:spPr>
        <p:txBody>
          <a:bodyPr wrap="square">
            <a:spAutoFit/>
          </a:bodyPr>
          <a:lstStyle/>
          <a:p>
            <a:pPr algn="ctr"/>
            <a:r>
              <a:rPr lang="de-DE" sz="3200" dirty="0" err="1">
                <a:solidFill>
                  <a:srgbClr val="002060"/>
                </a:solidFill>
                <a:latin typeface="Calibri" panose="020F0502020204030204" pitchFamily="34" charset="0"/>
                <a:cs typeface="Times New Roman" panose="02020603050405020304" pitchFamily="18" charset="0"/>
              </a:rPr>
              <a:t>Programmers</a:t>
            </a:r>
            <a:endParaRPr lang="de-DE" sz="1100" dirty="0"/>
          </a:p>
        </p:txBody>
      </p:sp>
      <p:sp>
        <p:nvSpPr>
          <p:cNvPr id="6" name="Textfeld 5">
            <a:extLst>
              <a:ext uri="{FF2B5EF4-FFF2-40B4-BE49-F238E27FC236}">
                <a16:creationId xmlns:a16="http://schemas.microsoft.com/office/drawing/2014/main" id="{A6CF1B2D-EE4C-8E52-0CD8-163133B79C31}"/>
              </a:ext>
            </a:extLst>
          </p:cNvPr>
          <p:cNvSpPr txBox="1"/>
          <p:nvPr/>
        </p:nvSpPr>
        <p:spPr>
          <a:xfrm>
            <a:off x="7430645" y="1730775"/>
            <a:ext cx="2437039" cy="584775"/>
          </a:xfrm>
          <a:prstGeom prst="rect">
            <a:avLst/>
          </a:prstGeom>
          <a:noFill/>
        </p:spPr>
        <p:txBody>
          <a:bodyPr wrap="square">
            <a:spAutoFit/>
          </a:bodyPr>
          <a:lstStyle/>
          <a:p>
            <a:pPr algn="ctr"/>
            <a:r>
              <a:rPr lang="de-DE" sz="3200" dirty="0" err="1">
                <a:solidFill>
                  <a:srgbClr val="002060"/>
                </a:solidFill>
                <a:latin typeface="Calibri" panose="020F0502020204030204" pitchFamily="34" charset="0"/>
                <a:cs typeface="Times New Roman" panose="02020603050405020304" pitchFamily="18" charset="0"/>
              </a:rPr>
              <a:t>Founders</a:t>
            </a:r>
            <a:endParaRPr lang="de-DE" sz="1100" dirty="0"/>
          </a:p>
        </p:txBody>
      </p:sp>
      <p:sp>
        <p:nvSpPr>
          <p:cNvPr id="7" name="Textfeld 6">
            <a:extLst>
              <a:ext uri="{FF2B5EF4-FFF2-40B4-BE49-F238E27FC236}">
                <a16:creationId xmlns:a16="http://schemas.microsoft.com/office/drawing/2014/main" id="{CDC00A48-62C0-E9DC-C1AE-F70F15ECB6FA}"/>
              </a:ext>
            </a:extLst>
          </p:cNvPr>
          <p:cNvSpPr txBox="1"/>
          <p:nvPr/>
        </p:nvSpPr>
        <p:spPr>
          <a:xfrm>
            <a:off x="2852928" y="2606502"/>
            <a:ext cx="3814327" cy="584775"/>
          </a:xfrm>
          <a:prstGeom prst="rect">
            <a:avLst/>
          </a:prstGeom>
          <a:noFill/>
        </p:spPr>
        <p:txBody>
          <a:bodyPr wrap="square">
            <a:spAutoFit/>
          </a:bodyPr>
          <a:lstStyle/>
          <a:p>
            <a:pPr algn="ctr"/>
            <a:r>
              <a:rPr lang="de-DE" sz="3200" dirty="0">
                <a:solidFill>
                  <a:srgbClr val="002060"/>
                </a:solidFill>
                <a:latin typeface="Calibri" panose="020F0502020204030204" pitchFamily="34" charset="0"/>
                <a:cs typeface="Times New Roman" panose="02020603050405020304" pitchFamily="18" charset="0"/>
              </a:rPr>
              <a:t>Leaders/Superleaders</a:t>
            </a:r>
            <a:endParaRPr lang="de-DE" sz="1100" dirty="0"/>
          </a:p>
        </p:txBody>
      </p:sp>
      <p:sp>
        <p:nvSpPr>
          <p:cNvPr id="8" name="Textfeld 7">
            <a:extLst>
              <a:ext uri="{FF2B5EF4-FFF2-40B4-BE49-F238E27FC236}">
                <a16:creationId xmlns:a16="http://schemas.microsoft.com/office/drawing/2014/main" id="{15906B7D-DE3B-2A9B-312B-E45E6BE05064}"/>
              </a:ext>
            </a:extLst>
          </p:cNvPr>
          <p:cNvSpPr txBox="1"/>
          <p:nvPr/>
        </p:nvSpPr>
        <p:spPr>
          <a:xfrm>
            <a:off x="5806576" y="3752409"/>
            <a:ext cx="2143473" cy="584775"/>
          </a:xfrm>
          <a:prstGeom prst="rect">
            <a:avLst/>
          </a:prstGeom>
          <a:noFill/>
        </p:spPr>
        <p:txBody>
          <a:bodyPr wrap="square">
            <a:spAutoFit/>
          </a:bodyPr>
          <a:lstStyle/>
          <a:p>
            <a:pPr algn="ctr"/>
            <a:r>
              <a:rPr lang="de-DE" sz="3200" dirty="0">
                <a:solidFill>
                  <a:srgbClr val="002060"/>
                </a:solidFill>
                <a:latin typeface="Calibri" panose="020F0502020204030204" pitchFamily="34" charset="0"/>
                <a:cs typeface="Times New Roman" panose="02020603050405020304" pitchFamily="18" charset="0"/>
              </a:rPr>
              <a:t>Supporters</a:t>
            </a:r>
            <a:endParaRPr lang="de-DE" sz="1100" dirty="0"/>
          </a:p>
        </p:txBody>
      </p:sp>
      <p:sp>
        <p:nvSpPr>
          <p:cNvPr id="9" name="Textfeld 8">
            <a:extLst>
              <a:ext uri="{FF2B5EF4-FFF2-40B4-BE49-F238E27FC236}">
                <a16:creationId xmlns:a16="http://schemas.microsoft.com/office/drawing/2014/main" id="{34F947C4-6E2E-40F3-5131-A66B15D9A3A3}"/>
              </a:ext>
            </a:extLst>
          </p:cNvPr>
          <p:cNvSpPr txBox="1"/>
          <p:nvPr/>
        </p:nvSpPr>
        <p:spPr>
          <a:xfrm>
            <a:off x="1287444" y="1577726"/>
            <a:ext cx="3250064" cy="584775"/>
          </a:xfrm>
          <a:prstGeom prst="rect">
            <a:avLst/>
          </a:prstGeom>
          <a:noFill/>
        </p:spPr>
        <p:txBody>
          <a:bodyPr wrap="square">
            <a:spAutoFit/>
          </a:bodyPr>
          <a:lstStyle/>
          <a:p>
            <a:pPr algn="ctr"/>
            <a:r>
              <a:rPr lang="de-DE" sz="3200" b="1" dirty="0">
                <a:solidFill>
                  <a:srgbClr val="002060"/>
                </a:solidFill>
                <a:latin typeface="Calibri" panose="020F0502020204030204" pitchFamily="34" charset="0"/>
                <a:cs typeface="Times New Roman" panose="02020603050405020304" pitchFamily="18" charset="0"/>
              </a:rPr>
              <a:t>Community</a:t>
            </a:r>
            <a:endParaRPr lang="de-DE" sz="1100" b="1" dirty="0"/>
          </a:p>
        </p:txBody>
      </p:sp>
      <p:sp>
        <p:nvSpPr>
          <p:cNvPr id="10" name="Textfeld 9">
            <a:extLst>
              <a:ext uri="{FF2B5EF4-FFF2-40B4-BE49-F238E27FC236}">
                <a16:creationId xmlns:a16="http://schemas.microsoft.com/office/drawing/2014/main" id="{768BF58B-4018-4F5C-0E5E-347968E756CD}"/>
              </a:ext>
            </a:extLst>
          </p:cNvPr>
          <p:cNvSpPr txBox="1"/>
          <p:nvPr/>
        </p:nvSpPr>
        <p:spPr>
          <a:xfrm>
            <a:off x="524329" y="3488821"/>
            <a:ext cx="2078467" cy="584775"/>
          </a:xfrm>
          <a:prstGeom prst="rect">
            <a:avLst/>
          </a:prstGeom>
          <a:noFill/>
        </p:spPr>
        <p:txBody>
          <a:bodyPr wrap="square">
            <a:spAutoFit/>
          </a:bodyPr>
          <a:lstStyle/>
          <a:p>
            <a:pPr algn="ctr"/>
            <a:r>
              <a:rPr lang="de-DE" sz="3200" dirty="0">
                <a:solidFill>
                  <a:srgbClr val="002060"/>
                </a:solidFill>
                <a:latin typeface="Calibri" panose="020F0502020204030204" pitchFamily="34" charset="0"/>
                <a:cs typeface="Times New Roman" panose="02020603050405020304" pitchFamily="18" charset="0"/>
              </a:rPr>
              <a:t>Banks</a:t>
            </a:r>
            <a:endParaRPr lang="de-DE" sz="1100" dirty="0"/>
          </a:p>
        </p:txBody>
      </p:sp>
      <p:sp>
        <p:nvSpPr>
          <p:cNvPr id="12" name="Textfeld 11">
            <a:extLst>
              <a:ext uri="{FF2B5EF4-FFF2-40B4-BE49-F238E27FC236}">
                <a16:creationId xmlns:a16="http://schemas.microsoft.com/office/drawing/2014/main" id="{BBD45626-C300-AD5A-FCA9-E0FDB412C80B}"/>
              </a:ext>
            </a:extLst>
          </p:cNvPr>
          <p:cNvSpPr txBox="1"/>
          <p:nvPr/>
        </p:nvSpPr>
        <p:spPr>
          <a:xfrm>
            <a:off x="6167739" y="5187055"/>
            <a:ext cx="2890888" cy="584775"/>
          </a:xfrm>
          <a:prstGeom prst="rect">
            <a:avLst/>
          </a:prstGeom>
          <a:noFill/>
        </p:spPr>
        <p:txBody>
          <a:bodyPr wrap="square">
            <a:spAutoFit/>
          </a:bodyPr>
          <a:lstStyle/>
          <a:p>
            <a:pPr algn="ctr"/>
            <a:r>
              <a:rPr lang="de-DE" sz="3200" dirty="0">
                <a:solidFill>
                  <a:srgbClr val="002060"/>
                </a:solidFill>
                <a:latin typeface="Calibri" panose="020F0502020204030204" pitchFamily="34" charset="0"/>
                <a:cs typeface="Times New Roman" panose="02020603050405020304" pitchFamily="18" charset="0"/>
              </a:rPr>
              <a:t>Insurances</a:t>
            </a:r>
            <a:endParaRPr lang="de-DE" sz="1100" dirty="0"/>
          </a:p>
        </p:txBody>
      </p:sp>
      <p:pic>
        <p:nvPicPr>
          <p:cNvPr id="4" name="Grafik 3">
            <a:extLst>
              <a:ext uri="{FF2B5EF4-FFF2-40B4-BE49-F238E27FC236}">
                <a16:creationId xmlns:a16="http://schemas.microsoft.com/office/drawing/2014/main" id="{6A454A63-C9AD-E077-109D-5B4E4C4235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Tree>
    <p:custDataLst>
      <p:tags r:id="rId1"/>
    </p:custDataLst>
    <p:extLst>
      <p:ext uri="{BB962C8B-B14F-4D97-AF65-F5344CB8AC3E}">
        <p14:creationId xmlns:p14="http://schemas.microsoft.com/office/powerpoint/2010/main" val="2800053821"/>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78FDBA6E-A18A-0A29-B508-C62EABC5D87E}"/>
              </a:ext>
            </a:extLst>
          </p:cNvPr>
          <p:cNvSpPr txBox="1"/>
          <p:nvPr/>
        </p:nvSpPr>
        <p:spPr>
          <a:xfrm>
            <a:off x="415326" y="2467819"/>
            <a:ext cx="11342781" cy="3477875"/>
          </a:xfrm>
          <a:prstGeom prst="rect">
            <a:avLst/>
          </a:prstGeom>
          <a:noFill/>
        </p:spPr>
        <p:txBody>
          <a:bodyPr wrap="square" rtlCol="0">
            <a:spAutoFit/>
          </a:bodyPr>
          <a:lstStyle/>
          <a:p>
            <a:pPr algn="just"/>
            <a:r>
              <a:rPr lang="de-DE" sz="2000" b="1" dirty="0">
                <a:solidFill>
                  <a:srgbClr val="002060"/>
                </a:solidFill>
              </a:rPr>
              <a:t>The insurance</a:t>
            </a:r>
          </a:p>
          <a:p>
            <a:pPr algn="just"/>
            <a:r>
              <a:rPr lang="de-DE" sz="1600" dirty="0">
                <a:solidFill>
                  <a:srgbClr val="002060"/>
                </a:solidFill>
              </a:rPr>
              <a:t>insures the wallet for total loss and credit default. These policies have been developed and adapted by the partner insurers specifically for these projects. </a:t>
            </a:r>
            <a:r>
              <a:rPr lang="de-DE" sz="1600" dirty="0" err="1">
                <a:solidFill>
                  <a:srgbClr val="002060"/>
                </a:solidFill>
              </a:rPr>
              <a:t>They</a:t>
            </a:r>
            <a:r>
              <a:rPr lang="de-DE" sz="1600" dirty="0">
                <a:solidFill>
                  <a:srgbClr val="002060"/>
                </a:solidFill>
              </a:rPr>
              <a:t> </a:t>
            </a:r>
            <a:r>
              <a:rPr lang="de-DE" sz="1600" dirty="0" err="1">
                <a:solidFill>
                  <a:srgbClr val="002060"/>
                </a:solidFill>
              </a:rPr>
              <a:t>receive</a:t>
            </a:r>
            <a:r>
              <a:rPr lang="de-DE" sz="1600" dirty="0">
                <a:solidFill>
                  <a:srgbClr val="002060"/>
                </a:solidFill>
              </a:rPr>
              <a:t> </a:t>
            </a:r>
            <a:r>
              <a:rPr lang="de-DE" sz="1600" dirty="0" err="1">
                <a:solidFill>
                  <a:srgbClr val="002060"/>
                </a:solidFill>
              </a:rPr>
              <a:t>uninterrupted</a:t>
            </a:r>
            <a:r>
              <a:rPr lang="de-DE" sz="1600" dirty="0">
                <a:solidFill>
                  <a:srgbClr val="002060"/>
                </a:solidFill>
              </a:rPr>
              <a:t>, </a:t>
            </a:r>
            <a:r>
              <a:rPr lang="de-DE" sz="1600" dirty="0" err="1">
                <a:solidFill>
                  <a:srgbClr val="002060"/>
                </a:solidFill>
              </a:rPr>
              <a:t>secure</a:t>
            </a:r>
            <a:r>
              <a:rPr lang="de-DE" sz="1600" dirty="0">
                <a:solidFill>
                  <a:srgbClr val="002060"/>
                </a:solidFill>
              </a:rPr>
              <a:t> </a:t>
            </a:r>
            <a:r>
              <a:rPr lang="de-DE" sz="1600" dirty="0" err="1">
                <a:solidFill>
                  <a:srgbClr val="002060"/>
                </a:solidFill>
              </a:rPr>
              <a:t>monthly</a:t>
            </a:r>
            <a:r>
              <a:rPr lang="de-DE" sz="1600" dirty="0">
                <a:solidFill>
                  <a:srgbClr val="002060"/>
                </a:solidFill>
              </a:rPr>
              <a:t> </a:t>
            </a:r>
            <a:r>
              <a:rPr lang="de-DE" sz="1600" dirty="0" err="1">
                <a:solidFill>
                  <a:srgbClr val="002060"/>
                </a:solidFill>
              </a:rPr>
              <a:t>premiums</a:t>
            </a:r>
            <a:r>
              <a:rPr lang="de-DE" sz="1600" dirty="0">
                <a:solidFill>
                  <a:srgbClr val="002060"/>
                </a:solidFill>
              </a:rPr>
              <a:t> (</a:t>
            </a:r>
            <a:r>
              <a:rPr lang="de-DE" sz="1600" dirty="0" err="1">
                <a:solidFill>
                  <a:srgbClr val="002060"/>
                </a:solidFill>
              </a:rPr>
              <a:t>depending</a:t>
            </a:r>
            <a:r>
              <a:rPr lang="de-DE" sz="1600" dirty="0">
                <a:solidFill>
                  <a:srgbClr val="002060"/>
                </a:solidFill>
              </a:rPr>
              <a:t> on </a:t>
            </a:r>
            <a:r>
              <a:rPr lang="de-DE" sz="1600" dirty="0" err="1">
                <a:solidFill>
                  <a:srgbClr val="002060"/>
                </a:solidFill>
              </a:rPr>
              <a:t>the</a:t>
            </a:r>
            <a:r>
              <a:rPr lang="de-DE" sz="1600" dirty="0">
                <a:solidFill>
                  <a:srgbClr val="002060"/>
                </a:solidFill>
              </a:rPr>
              <a:t> </a:t>
            </a:r>
            <a:r>
              <a:rPr lang="de-DE" sz="1600" dirty="0" err="1">
                <a:solidFill>
                  <a:srgbClr val="002060"/>
                </a:solidFill>
              </a:rPr>
              <a:t>contract</a:t>
            </a:r>
            <a:r>
              <a:rPr lang="de-DE" sz="1600" dirty="0">
                <a:solidFill>
                  <a:srgbClr val="002060"/>
                </a:solidFill>
              </a:rPr>
              <a:t>) </a:t>
            </a:r>
            <a:r>
              <a:rPr lang="de-DE" sz="1600" dirty="0" err="1">
                <a:solidFill>
                  <a:srgbClr val="002060"/>
                </a:solidFill>
              </a:rPr>
              <a:t>from</a:t>
            </a:r>
            <a:r>
              <a:rPr lang="de-DE" sz="1600" dirty="0">
                <a:solidFill>
                  <a:srgbClr val="002060"/>
                </a:solidFill>
              </a:rPr>
              <a:t> the </a:t>
            </a:r>
            <a:r>
              <a:rPr lang="de-DE" sz="1600" dirty="0" err="1">
                <a:solidFill>
                  <a:srgbClr val="002060"/>
                </a:solidFill>
              </a:rPr>
              <a:t>staking</a:t>
            </a:r>
            <a:r>
              <a:rPr lang="de-DE" sz="1600" dirty="0">
                <a:solidFill>
                  <a:srgbClr val="002060"/>
                </a:solidFill>
              </a:rPr>
              <a:t> </a:t>
            </a:r>
            <a:r>
              <a:rPr lang="de-DE" sz="1600" dirty="0" err="1">
                <a:solidFill>
                  <a:srgbClr val="002060"/>
                </a:solidFill>
              </a:rPr>
              <a:t>profits</a:t>
            </a:r>
            <a:r>
              <a:rPr lang="de-DE" sz="1600" dirty="0">
                <a:solidFill>
                  <a:srgbClr val="002060"/>
                </a:solidFill>
              </a:rPr>
              <a:t>, </a:t>
            </a:r>
            <a:r>
              <a:rPr lang="de-DE" sz="1600" dirty="0" err="1">
                <a:solidFill>
                  <a:srgbClr val="002060"/>
                </a:solidFill>
              </a:rPr>
              <a:t>during</a:t>
            </a:r>
            <a:r>
              <a:rPr lang="de-DE" sz="1600" dirty="0">
                <a:solidFill>
                  <a:srgbClr val="002060"/>
                </a:solidFill>
              </a:rPr>
              <a:t> the agreed term.</a:t>
            </a:r>
          </a:p>
          <a:p>
            <a:pPr algn="just"/>
            <a:endParaRPr lang="de-DE" sz="1600" dirty="0">
              <a:solidFill>
                <a:srgbClr val="002060"/>
              </a:solidFill>
            </a:endParaRPr>
          </a:p>
          <a:p>
            <a:pPr algn="just"/>
            <a:r>
              <a:rPr lang="de-DE" sz="2000" b="1" dirty="0">
                <a:solidFill>
                  <a:srgbClr val="002060"/>
                </a:solidFill>
              </a:rPr>
              <a:t>The bank</a:t>
            </a:r>
          </a:p>
          <a:p>
            <a:pPr algn="just"/>
            <a:r>
              <a:rPr lang="de-DE" sz="1600" dirty="0">
                <a:solidFill>
                  <a:srgbClr val="002060"/>
                </a:solidFill>
              </a:rPr>
              <a:t>on the basis of this insurance coverage, the partner banks provide capital. They receive from the staking profits without interruption, secure annual interest for the agreed term. In addition, collateral and reserves have been built up over the years, which are also available to the bank.</a:t>
            </a:r>
          </a:p>
          <a:p>
            <a:pPr algn="just"/>
            <a:endParaRPr lang="de-DE" sz="1600" dirty="0">
              <a:solidFill>
                <a:srgbClr val="002060"/>
              </a:solidFill>
            </a:endParaRPr>
          </a:p>
          <a:p>
            <a:pPr algn="just"/>
            <a:r>
              <a:rPr lang="de-DE" sz="2000" b="1" dirty="0">
                <a:solidFill>
                  <a:srgbClr val="002060"/>
                </a:solidFill>
              </a:rPr>
              <a:t>The wallet owner</a:t>
            </a:r>
          </a:p>
          <a:p>
            <a:pPr algn="just"/>
            <a:r>
              <a:rPr lang="de-DE" sz="1600" dirty="0">
                <a:solidFill>
                  <a:srgbClr val="002060"/>
                </a:solidFill>
              </a:rPr>
              <a:t>The respective contract is settled after the agreed term. The capital is paid back to the bank and the remaining profits </a:t>
            </a:r>
            <a:r>
              <a:rPr lang="de-DE" sz="1600" dirty="0" err="1">
                <a:solidFill>
                  <a:srgbClr val="002060"/>
                </a:solidFill>
              </a:rPr>
              <a:t>are</a:t>
            </a:r>
            <a:r>
              <a:rPr lang="de-DE" sz="1600" dirty="0">
                <a:solidFill>
                  <a:srgbClr val="002060"/>
                </a:solidFill>
              </a:rPr>
              <a:t> </a:t>
            </a:r>
            <a:r>
              <a:rPr lang="de-DE" sz="1600" dirty="0" err="1">
                <a:solidFill>
                  <a:srgbClr val="002060"/>
                </a:solidFill>
              </a:rPr>
              <a:t>booked</a:t>
            </a:r>
            <a:r>
              <a:rPr lang="de-DE" sz="1600" dirty="0">
                <a:solidFill>
                  <a:srgbClr val="002060"/>
                </a:solidFill>
              </a:rPr>
              <a:t> </a:t>
            </a:r>
            <a:r>
              <a:rPr lang="de-DE" sz="1600" dirty="0" err="1">
                <a:solidFill>
                  <a:srgbClr val="002060"/>
                </a:solidFill>
              </a:rPr>
              <a:t>onto</a:t>
            </a:r>
            <a:r>
              <a:rPr lang="de-DE" sz="1600" dirty="0">
                <a:solidFill>
                  <a:srgbClr val="002060"/>
                </a:solidFill>
              </a:rPr>
              <a:t> the holder's wallet. The wallet balance can then be paid out immediately using the available method - currently Bitcoin.</a:t>
            </a:r>
          </a:p>
        </p:txBody>
      </p:sp>
      <p:pic>
        <p:nvPicPr>
          <p:cNvPr id="3" name="Picture 4" descr="commercial liability insurance">
            <a:extLst>
              <a:ext uri="{FF2B5EF4-FFF2-40B4-BE49-F238E27FC236}">
                <a16:creationId xmlns:a16="http://schemas.microsoft.com/office/drawing/2014/main" id="{7DBE7174-8B85-8DB7-9E47-B8EAC6D5F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26" y="433881"/>
            <a:ext cx="2431023" cy="1496015"/>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A8EF2BF5-B705-240D-EB05-F2CE922332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5" name="Textfeld 4">
            <a:extLst>
              <a:ext uri="{FF2B5EF4-FFF2-40B4-BE49-F238E27FC236}">
                <a16:creationId xmlns:a16="http://schemas.microsoft.com/office/drawing/2014/main" id="{BCF00B99-9AEB-7430-C61C-2CAB7F5EFAD1}"/>
              </a:ext>
            </a:extLst>
          </p:cNvPr>
          <p:cNvSpPr txBox="1"/>
          <p:nvPr/>
        </p:nvSpPr>
        <p:spPr>
          <a:xfrm>
            <a:off x="3398513" y="515216"/>
            <a:ext cx="6208065" cy="595932"/>
          </a:xfrm>
          <a:prstGeom prst="rect">
            <a:avLst/>
          </a:prstGeom>
          <a:noFill/>
        </p:spPr>
        <p:txBody>
          <a:bodyPr wrap="square">
            <a:spAutoFit/>
          </a:bodyPr>
          <a:lstStyle/>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WIN - WIN - WIN situation</a:t>
            </a:r>
            <a:endPar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22450734"/>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mmercial liability insurance">
            <a:extLst>
              <a:ext uri="{FF2B5EF4-FFF2-40B4-BE49-F238E27FC236}">
                <a16:creationId xmlns:a16="http://schemas.microsoft.com/office/drawing/2014/main" id="{CC5B1DC6-4BDA-605E-5F1D-086A5AD3A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087" y="1421466"/>
            <a:ext cx="2044418" cy="1258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EECDC7A-C65A-A4A4-9C26-4335B413F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5479" y="1422718"/>
            <a:ext cx="1884510" cy="1258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schäftliche Begrüßung: Händedruck ja oder nein?">
            <a:extLst>
              <a:ext uri="{FF2B5EF4-FFF2-40B4-BE49-F238E27FC236}">
                <a16:creationId xmlns:a16="http://schemas.microsoft.com/office/drawing/2014/main" id="{EFBFF54A-FE47-9E73-163D-3B245183CD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010" y="5121339"/>
            <a:ext cx="1814333" cy="1209555"/>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A1E9AF94-D83D-1902-8BEC-AC1630EE7A69}"/>
              </a:ext>
            </a:extLst>
          </p:cNvPr>
          <p:cNvPicPr>
            <a:picLocks noChangeAspect="1"/>
          </p:cNvPicPr>
          <p:nvPr/>
        </p:nvPicPr>
        <p:blipFill>
          <a:blip r:embed="rId6"/>
          <a:stretch>
            <a:fillRect/>
          </a:stretch>
        </p:blipFill>
        <p:spPr>
          <a:xfrm>
            <a:off x="2004038" y="5197983"/>
            <a:ext cx="1644954" cy="1277634"/>
          </a:xfrm>
          <a:prstGeom prst="rect">
            <a:avLst/>
          </a:prstGeom>
        </p:spPr>
      </p:pic>
      <p:sp>
        <p:nvSpPr>
          <p:cNvPr id="9" name="Textfeld 8">
            <a:extLst>
              <a:ext uri="{FF2B5EF4-FFF2-40B4-BE49-F238E27FC236}">
                <a16:creationId xmlns:a16="http://schemas.microsoft.com/office/drawing/2014/main" id="{F4A31635-4A89-F24A-E263-C409C555E586}"/>
              </a:ext>
            </a:extLst>
          </p:cNvPr>
          <p:cNvSpPr txBox="1"/>
          <p:nvPr/>
        </p:nvSpPr>
        <p:spPr>
          <a:xfrm>
            <a:off x="8475966" y="6039514"/>
            <a:ext cx="1948419" cy="307777"/>
          </a:xfrm>
          <a:prstGeom prst="rect">
            <a:avLst/>
          </a:prstGeom>
          <a:noFill/>
        </p:spPr>
        <p:txBody>
          <a:bodyPr wrap="square">
            <a:spAutoFit/>
          </a:bodyPr>
          <a:lstStyle/>
          <a:p>
            <a:pPr algn="ctr"/>
            <a:r>
              <a:rPr lang="de-DE" sz="1400" b="1" dirty="0">
                <a:solidFill>
                  <a:srgbClr val="002060"/>
                </a:solidFill>
                <a:effectLst>
                  <a:outerShdw blurRad="38100" dist="38100" dir="2700000" algn="tl">
                    <a:srgbClr val="000000">
                      <a:alpha val="43137"/>
                    </a:srgbClr>
                  </a:outerShdw>
                </a:effectLst>
              </a:rPr>
              <a:t>DeFi HYBRID CONTRACT</a:t>
            </a:r>
          </a:p>
        </p:txBody>
      </p:sp>
      <p:pic>
        <p:nvPicPr>
          <p:cNvPr id="13" name="Grafik 12">
            <a:extLst>
              <a:ext uri="{FF2B5EF4-FFF2-40B4-BE49-F238E27FC236}">
                <a16:creationId xmlns:a16="http://schemas.microsoft.com/office/drawing/2014/main" id="{E8B78C9D-3895-6AE1-A914-7DA8C757A2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6759" y="3095480"/>
            <a:ext cx="2178481" cy="1227211"/>
          </a:xfrm>
          <a:prstGeom prst="rect">
            <a:avLst/>
          </a:prstGeom>
        </p:spPr>
      </p:pic>
      <p:pic>
        <p:nvPicPr>
          <p:cNvPr id="14" name="Grafik 13" descr="Ein Bild, das Text, Uhr, Schild, Messanzeige enthält.&#10;&#10;Automatisch generierte Beschreibung">
            <a:extLst>
              <a:ext uri="{FF2B5EF4-FFF2-40B4-BE49-F238E27FC236}">
                <a16:creationId xmlns:a16="http://schemas.microsoft.com/office/drawing/2014/main" id="{01D989BB-F9E8-4B3F-F0A9-921222F1FA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7539" y="3095480"/>
            <a:ext cx="1368289" cy="244774"/>
          </a:xfrm>
          <a:prstGeom prst="rect">
            <a:avLst/>
          </a:prstGeom>
          <a:effectLst>
            <a:glow rad="50800">
              <a:schemeClr val="accent5">
                <a:satMod val="175000"/>
                <a:alpha val="40000"/>
              </a:schemeClr>
            </a:glow>
          </a:effectLst>
        </p:spPr>
      </p:pic>
      <p:sp>
        <p:nvSpPr>
          <p:cNvPr id="17" name="Textfeld 16">
            <a:extLst>
              <a:ext uri="{FF2B5EF4-FFF2-40B4-BE49-F238E27FC236}">
                <a16:creationId xmlns:a16="http://schemas.microsoft.com/office/drawing/2014/main" id="{47969D71-7567-8218-205E-43F130868B06}"/>
              </a:ext>
            </a:extLst>
          </p:cNvPr>
          <p:cNvSpPr txBox="1"/>
          <p:nvPr/>
        </p:nvSpPr>
        <p:spPr>
          <a:xfrm>
            <a:off x="5092339" y="3977146"/>
            <a:ext cx="1948419" cy="307777"/>
          </a:xfrm>
          <a:prstGeom prst="rect">
            <a:avLst/>
          </a:prstGeom>
          <a:noFill/>
        </p:spPr>
        <p:txBody>
          <a:bodyPr wrap="square">
            <a:spAutoFit/>
          </a:bodyPr>
          <a:lstStyle/>
          <a:p>
            <a:pPr algn="ctr"/>
            <a:r>
              <a:rPr lang="de-DE" sz="1400" b="1" dirty="0">
                <a:solidFill>
                  <a:schemeClr val="bg1">
                    <a:lumMod val="95000"/>
                  </a:schemeClr>
                </a:solidFill>
                <a:effectLst>
                  <a:outerShdw blurRad="38100" dist="38100" dir="2700000" algn="tl">
                    <a:srgbClr val="000000">
                      <a:alpha val="43137"/>
                    </a:srgbClr>
                  </a:outerShdw>
                </a:effectLst>
              </a:rPr>
              <a:t>Customer Wallet</a:t>
            </a:r>
          </a:p>
        </p:txBody>
      </p:sp>
      <p:sp>
        <p:nvSpPr>
          <p:cNvPr id="18" name="Pfeil: nach rechts 17">
            <a:extLst>
              <a:ext uri="{FF2B5EF4-FFF2-40B4-BE49-F238E27FC236}">
                <a16:creationId xmlns:a16="http://schemas.microsoft.com/office/drawing/2014/main" id="{744A60BA-EA46-F9DB-7C7C-D973D2D32155}"/>
              </a:ext>
            </a:extLst>
          </p:cNvPr>
          <p:cNvSpPr/>
          <p:nvPr/>
        </p:nvSpPr>
        <p:spPr>
          <a:xfrm>
            <a:off x="4777945" y="1865650"/>
            <a:ext cx="2549181" cy="372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Arial" panose="020B0604020202020204" pitchFamily="34" charset="0"/>
                <a:cs typeface="Arial" panose="020B0604020202020204" pitchFamily="34" charset="0"/>
              </a:rPr>
              <a:t>PROTECTION</a:t>
            </a:r>
          </a:p>
        </p:txBody>
      </p:sp>
      <p:sp>
        <p:nvSpPr>
          <p:cNvPr id="19" name="Pfeil: nach links 18">
            <a:extLst>
              <a:ext uri="{FF2B5EF4-FFF2-40B4-BE49-F238E27FC236}">
                <a16:creationId xmlns:a16="http://schemas.microsoft.com/office/drawing/2014/main" id="{B40DD1A2-F941-CEA7-DB62-3FADA67E8C4D}"/>
              </a:ext>
            </a:extLst>
          </p:cNvPr>
          <p:cNvSpPr/>
          <p:nvPr/>
        </p:nvSpPr>
        <p:spPr>
          <a:xfrm rot="19242178">
            <a:off x="3665242" y="4303300"/>
            <a:ext cx="1105352" cy="447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Arial" panose="020B0604020202020204" pitchFamily="34" charset="0"/>
                <a:cs typeface="Arial" panose="020B0604020202020204" pitchFamily="34" charset="0"/>
              </a:rPr>
              <a:t>STAKING</a:t>
            </a:r>
          </a:p>
        </p:txBody>
      </p:sp>
      <p:sp>
        <p:nvSpPr>
          <p:cNvPr id="20" name="Pfeil: nach rechts 19">
            <a:extLst>
              <a:ext uri="{FF2B5EF4-FFF2-40B4-BE49-F238E27FC236}">
                <a16:creationId xmlns:a16="http://schemas.microsoft.com/office/drawing/2014/main" id="{6B1E9BFE-3C56-5618-7B8E-574CD6696355}"/>
              </a:ext>
            </a:extLst>
          </p:cNvPr>
          <p:cNvSpPr/>
          <p:nvPr/>
        </p:nvSpPr>
        <p:spPr>
          <a:xfrm rot="19168229">
            <a:off x="3972722" y="4654191"/>
            <a:ext cx="1033438" cy="440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Arial" panose="020B0604020202020204" pitchFamily="34" charset="0"/>
                <a:cs typeface="Arial" panose="020B0604020202020204" pitchFamily="34" charset="0"/>
              </a:rPr>
              <a:t>PROFIT</a:t>
            </a:r>
          </a:p>
        </p:txBody>
      </p:sp>
      <p:sp>
        <p:nvSpPr>
          <p:cNvPr id="21" name="Pfeil: nach links 20">
            <a:extLst>
              <a:ext uri="{FF2B5EF4-FFF2-40B4-BE49-F238E27FC236}">
                <a16:creationId xmlns:a16="http://schemas.microsoft.com/office/drawing/2014/main" id="{DDD71B09-4208-9CCA-AABD-F6D33D2D5725}"/>
              </a:ext>
            </a:extLst>
          </p:cNvPr>
          <p:cNvSpPr/>
          <p:nvPr/>
        </p:nvSpPr>
        <p:spPr>
          <a:xfrm rot="20284069">
            <a:off x="7215953" y="2633133"/>
            <a:ext cx="1105352" cy="447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Arial" panose="020B0604020202020204" pitchFamily="34" charset="0"/>
                <a:cs typeface="Arial" panose="020B0604020202020204" pitchFamily="34" charset="0"/>
              </a:rPr>
              <a:t>CAPITAL</a:t>
            </a:r>
          </a:p>
        </p:txBody>
      </p:sp>
      <p:sp>
        <p:nvSpPr>
          <p:cNvPr id="22" name="Pfeil: nach rechts 21">
            <a:extLst>
              <a:ext uri="{FF2B5EF4-FFF2-40B4-BE49-F238E27FC236}">
                <a16:creationId xmlns:a16="http://schemas.microsoft.com/office/drawing/2014/main" id="{A9BB8197-388B-AB49-6253-C5D99FAD5381}"/>
              </a:ext>
            </a:extLst>
          </p:cNvPr>
          <p:cNvSpPr/>
          <p:nvPr/>
        </p:nvSpPr>
        <p:spPr>
          <a:xfrm rot="20380282">
            <a:off x="7377371" y="3102832"/>
            <a:ext cx="1033438" cy="440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latin typeface="Arial" panose="020B0604020202020204" pitchFamily="34" charset="0"/>
                <a:cs typeface="Arial" panose="020B0604020202020204" pitchFamily="34" charset="0"/>
              </a:rPr>
              <a:t>RETURN</a:t>
            </a:r>
          </a:p>
        </p:txBody>
      </p:sp>
      <p:sp>
        <p:nvSpPr>
          <p:cNvPr id="23" name="Pfeil: nach links 22">
            <a:extLst>
              <a:ext uri="{FF2B5EF4-FFF2-40B4-BE49-F238E27FC236}">
                <a16:creationId xmlns:a16="http://schemas.microsoft.com/office/drawing/2014/main" id="{AD9DD252-A470-8E96-A239-FF66178CE643}"/>
              </a:ext>
            </a:extLst>
          </p:cNvPr>
          <p:cNvSpPr/>
          <p:nvPr/>
        </p:nvSpPr>
        <p:spPr>
          <a:xfrm rot="2449653">
            <a:off x="7201293" y="4576858"/>
            <a:ext cx="1102864" cy="447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latin typeface="Arial" panose="020B0604020202020204" pitchFamily="34" charset="0"/>
                <a:cs typeface="Arial" panose="020B0604020202020204" pitchFamily="34" charset="0"/>
              </a:rPr>
              <a:t>CONTRACT</a:t>
            </a:r>
          </a:p>
        </p:txBody>
      </p:sp>
      <p:sp>
        <p:nvSpPr>
          <p:cNvPr id="24" name="Textfeld 23">
            <a:extLst>
              <a:ext uri="{FF2B5EF4-FFF2-40B4-BE49-F238E27FC236}">
                <a16:creationId xmlns:a16="http://schemas.microsoft.com/office/drawing/2014/main" id="{239F1B4E-7BF5-619E-C74F-287593565DE1}"/>
              </a:ext>
            </a:extLst>
          </p:cNvPr>
          <p:cNvSpPr txBox="1"/>
          <p:nvPr/>
        </p:nvSpPr>
        <p:spPr>
          <a:xfrm>
            <a:off x="597277" y="3569704"/>
            <a:ext cx="1564203" cy="461665"/>
          </a:xfrm>
          <a:prstGeom prst="rect">
            <a:avLst/>
          </a:prstGeom>
          <a:noFill/>
          <a:ln>
            <a:solidFill>
              <a:schemeClr val="accent1">
                <a:alpha val="97000"/>
              </a:schemeClr>
            </a:solidFill>
          </a:ln>
        </p:spPr>
        <p:txBody>
          <a:bodyPr wrap="square">
            <a:spAutoFit/>
          </a:bodyPr>
          <a:lstStyle/>
          <a:p>
            <a:pPr algn="ctr"/>
            <a:r>
              <a:rPr lang="de-DE" sz="1200" b="1" dirty="0">
                <a:solidFill>
                  <a:srgbClr val="002060"/>
                </a:solidFill>
                <a:latin typeface="Arial" panose="020B0604020202020204" pitchFamily="34" charset="0"/>
                <a:cs typeface="Arial" panose="020B0604020202020204" pitchFamily="34" charset="0"/>
              </a:rPr>
              <a:t>100 USD fee</a:t>
            </a:r>
          </a:p>
          <a:p>
            <a:pPr algn="ctr"/>
            <a:r>
              <a:rPr lang="de-DE" sz="1200" b="1" dirty="0">
                <a:solidFill>
                  <a:srgbClr val="002060"/>
                </a:solidFill>
                <a:latin typeface="Arial" panose="020B0604020202020204" pitchFamily="34" charset="0"/>
                <a:cs typeface="Arial" panose="020B0604020202020204" pitchFamily="34" charset="0"/>
              </a:rPr>
              <a:t>per contract</a:t>
            </a:r>
          </a:p>
        </p:txBody>
      </p:sp>
      <p:sp>
        <p:nvSpPr>
          <p:cNvPr id="25" name="Textfeld 24">
            <a:extLst>
              <a:ext uri="{FF2B5EF4-FFF2-40B4-BE49-F238E27FC236}">
                <a16:creationId xmlns:a16="http://schemas.microsoft.com/office/drawing/2014/main" id="{20BA7206-5F54-F511-83F9-B73480EFB720}"/>
              </a:ext>
            </a:extLst>
          </p:cNvPr>
          <p:cNvSpPr txBox="1"/>
          <p:nvPr/>
        </p:nvSpPr>
        <p:spPr>
          <a:xfrm>
            <a:off x="253495" y="220294"/>
            <a:ext cx="2427515" cy="830997"/>
          </a:xfrm>
          <a:prstGeom prst="rect">
            <a:avLst/>
          </a:prstGeom>
          <a:noFill/>
          <a:ln>
            <a:solidFill>
              <a:schemeClr val="accent1"/>
            </a:solidFill>
          </a:ln>
        </p:spPr>
        <p:txBody>
          <a:bodyPr wrap="square">
            <a:spAutoFit/>
          </a:bodyPr>
          <a:lstStyle/>
          <a:p>
            <a:pPr algn="ctr"/>
            <a:r>
              <a:rPr lang="de-DE" sz="1200" b="1" dirty="0">
                <a:solidFill>
                  <a:srgbClr val="002060"/>
                </a:solidFill>
                <a:latin typeface="Arial" panose="020B0604020202020204" pitchFamily="34" charset="0"/>
                <a:cs typeface="Arial" panose="020B0604020202020204" pitchFamily="34" charset="0"/>
              </a:rPr>
              <a:t>The installments for the insurance and the interest for the loan are paid from the staking profits</a:t>
            </a:r>
          </a:p>
        </p:txBody>
      </p:sp>
      <p:sp>
        <p:nvSpPr>
          <p:cNvPr id="26" name="Textfeld 25">
            <a:extLst>
              <a:ext uri="{FF2B5EF4-FFF2-40B4-BE49-F238E27FC236}">
                <a16:creationId xmlns:a16="http://schemas.microsoft.com/office/drawing/2014/main" id="{CFD05B62-71B3-7F8C-5006-FC931EED877C}"/>
              </a:ext>
            </a:extLst>
          </p:cNvPr>
          <p:cNvSpPr txBox="1"/>
          <p:nvPr/>
        </p:nvSpPr>
        <p:spPr>
          <a:xfrm>
            <a:off x="9405860" y="3635293"/>
            <a:ext cx="1564203" cy="461665"/>
          </a:xfrm>
          <a:prstGeom prst="rect">
            <a:avLst/>
          </a:prstGeom>
          <a:noFill/>
          <a:ln>
            <a:solidFill>
              <a:schemeClr val="accent1">
                <a:alpha val="97000"/>
              </a:schemeClr>
            </a:solidFill>
          </a:ln>
        </p:spPr>
        <p:txBody>
          <a:bodyPr wrap="square">
            <a:spAutoFit/>
          </a:bodyPr>
          <a:lstStyle/>
          <a:p>
            <a:pPr algn="ctr"/>
            <a:r>
              <a:rPr lang="de-DE" sz="1200" b="1" dirty="0">
                <a:solidFill>
                  <a:srgbClr val="002060"/>
                </a:solidFill>
                <a:latin typeface="Arial" panose="020B0604020202020204" pitchFamily="34" charset="0"/>
                <a:cs typeface="Arial" panose="020B0604020202020204" pitchFamily="34" charset="0"/>
              </a:rPr>
              <a:t>*Maximum</a:t>
            </a:r>
          </a:p>
          <a:p>
            <a:pPr algn="ctr"/>
            <a:r>
              <a:rPr lang="de-DE" sz="1200" b="1" dirty="0">
                <a:solidFill>
                  <a:srgbClr val="002060"/>
                </a:solidFill>
                <a:latin typeface="Arial" panose="020B0604020202020204" pitchFamily="34" charset="0"/>
                <a:cs typeface="Arial" panose="020B0604020202020204" pitchFamily="34" charset="0"/>
              </a:rPr>
              <a:t>20 contracts</a:t>
            </a:r>
          </a:p>
        </p:txBody>
      </p:sp>
      <p:sp>
        <p:nvSpPr>
          <p:cNvPr id="27" name="Pfeil: nach links 26">
            <a:extLst>
              <a:ext uri="{FF2B5EF4-FFF2-40B4-BE49-F238E27FC236}">
                <a16:creationId xmlns:a16="http://schemas.microsoft.com/office/drawing/2014/main" id="{631B3065-5C52-1E3C-F043-678D05D79A04}"/>
              </a:ext>
            </a:extLst>
          </p:cNvPr>
          <p:cNvSpPr/>
          <p:nvPr/>
        </p:nvSpPr>
        <p:spPr>
          <a:xfrm rot="1622127">
            <a:off x="3921990" y="2713521"/>
            <a:ext cx="1051053" cy="447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latin typeface="Arial" panose="020B0604020202020204" pitchFamily="34" charset="0"/>
                <a:cs typeface="Arial" panose="020B0604020202020204" pitchFamily="34" charset="0"/>
              </a:rPr>
              <a:t>CONTRACT</a:t>
            </a:r>
          </a:p>
        </p:txBody>
      </p:sp>
      <p:pic>
        <p:nvPicPr>
          <p:cNvPr id="2" name="Grafik 1">
            <a:extLst>
              <a:ext uri="{FF2B5EF4-FFF2-40B4-BE49-F238E27FC236}">
                <a16:creationId xmlns:a16="http://schemas.microsoft.com/office/drawing/2014/main" id="{07614DDA-8087-5409-C04A-FDCA462A136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3" name="Textfeld 2">
            <a:extLst>
              <a:ext uri="{FF2B5EF4-FFF2-40B4-BE49-F238E27FC236}">
                <a16:creationId xmlns:a16="http://schemas.microsoft.com/office/drawing/2014/main" id="{7161BF65-3474-E66D-E6AD-CC858E3076A0}"/>
              </a:ext>
            </a:extLst>
          </p:cNvPr>
          <p:cNvSpPr txBox="1"/>
          <p:nvPr/>
        </p:nvSpPr>
        <p:spPr>
          <a:xfrm>
            <a:off x="3398513" y="515216"/>
            <a:ext cx="6208065" cy="595932"/>
          </a:xfrm>
          <a:prstGeom prst="rect">
            <a:avLst/>
          </a:prstGeom>
          <a:noFill/>
        </p:spPr>
        <p:txBody>
          <a:bodyPr wrap="square">
            <a:spAutoFit/>
          </a:bodyPr>
          <a:lstStyle/>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WIN - WIN - WIN situation</a:t>
            </a:r>
            <a:endPar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9">
            <a:extLst>
              <a:ext uri="{FF2B5EF4-FFF2-40B4-BE49-F238E27FC236}">
                <a16:creationId xmlns:a16="http://schemas.microsoft.com/office/drawing/2014/main" id="{6A68A0A8-AF8B-90FC-4A3D-6974ABEF14E0}"/>
              </a:ext>
            </a:extLst>
          </p:cNvPr>
          <p:cNvSpPr txBox="1"/>
          <p:nvPr/>
        </p:nvSpPr>
        <p:spPr>
          <a:xfrm>
            <a:off x="4621498" y="5213757"/>
            <a:ext cx="3169569" cy="1384995"/>
          </a:xfrm>
          <a:prstGeom prst="rect">
            <a:avLst/>
          </a:prstGeom>
          <a:noFill/>
        </p:spPr>
        <p:txBody>
          <a:bodyPr wrap="square">
            <a:spAutoFit/>
          </a:bodyPr>
          <a:lstStyle/>
          <a:p>
            <a:pPr algn="ctr"/>
            <a:r>
              <a:rPr lang="de-DE" sz="2800" b="1" dirty="0">
                <a:solidFill>
                  <a:srgbClr val="002060"/>
                </a:solidFill>
              </a:rPr>
              <a:t>Uncertainty factor</a:t>
            </a:r>
          </a:p>
          <a:p>
            <a:pPr algn="ctr"/>
            <a:r>
              <a:rPr lang="de-DE" sz="2800" b="1" dirty="0" err="1">
                <a:solidFill>
                  <a:srgbClr val="002060"/>
                </a:solidFill>
              </a:rPr>
              <a:t>of</a:t>
            </a:r>
            <a:r>
              <a:rPr lang="de-DE" sz="2800" b="1" dirty="0">
                <a:solidFill>
                  <a:srgbClr val="002060"/>
                </a:solidFill>
              </a:rPr>
              <a:t> </a:t>
            </a:r>
            <a:r>
              <a:rPr lang="de-DE" sz="2800" b="1" dirty="0" err="1">
                <a:solidFill>
                  <a:srgbClr val="002060"/>
                </a:solidFill>
              </a:rPr>
              <a:t>the</a:t>
            </a:r>
            <a:r>
              <a:rPr lang="de-DE" sz="2800" b="1" dirty="0">
                <a:solidFill>
                  <a:srgbClr val="002060"/>
                </a:solidFill>
              </a:rPr>
              <a:t> “human"</a:t>
            </a:r>
          </a:p>
          <a:p>
            <a:pPr algn="ctr"/>
            <a:r>
              <a:rPr lang="de-DE" sz="2800" b="1" dirty="0" err="1">
                <a:solidFill>
                  <a:srgbClr val="002060"/>
                </a:solidFill>
              </a:rPr>
              <a:t>is</a:t>
            </a:r>
            <a:r>
              <a:rPr lang="de-DE" sz="2800" b="1" dirty="0">
                <a:solidFill>
                  <a:srgbClr val="002060"/>
                </a:solidFill>
              </a:rPr>
              <a:t> </a:t>
            </a:r>
            <a:r>
              <a:rPr lang="de-DE" sz="2800" b="1" dirty="0" err="1">
                <a:solidFill>
                  <a:srgbClr val="002060"/>
                </a:solidFill>
              </a:rPr>
              <a:t>excluded</a:t>
            </a:r>
            <a:r>
              <a:rPr lang="de-DE" sz="2800" b="1" dirty="0">
                <a:solidFill>
                  <a:srgbClr val="002060"/>
                </a:solidFill>
              </a:rPr>
              <a:t>!</a:t>
            </a:r>
            <a:endParaRPr lang="de-DE" sz="2000" dirty="0"/>
          </a:p>
        </p:txBody>
      </p:sp>
      <p:sp>
        <p:nvSpPr>
          <p:cNvPr id="11" name="Textfeld 10">
            <a:extLst>
              <a:ext uri="{FF2B5EF4-FFF2-40B4-BE49-F238E27FC236}">
                <a16:creationId xmlns:a16="http://schemas.microsoft.com/office/drawing/2014/main" id="{297CCEF2-1CE9-ED95-1236-A791524A42A6}"/>
              </a:ext>
            </a:extLst>
          </p:cNvPr>
          <p:cNvSpPr txBox="1"/>
          <p:nvPr/>
        </p:nvSpPr>
        <p:spPr>
          <a:xfrm>
            <a:off x="10126118" y="6516978"/>
            <a:ext cx="1971292" cy="276999"/>
          </a:xfrm>
          <a:prstGeom prst="rect">
            <a:avLst/>
          </a:prstGeom>
          <a:noFill/>
        </p:spPr>
        <p:txBody>
          <a:bodyPr wrap="square">
            <a:spAutoFit/>
          </a:bodyPr>
          <a:lstStyle/>
          <a:p>
            <a:pPr algn="ctr"/>
            <a:r>
              <a:rPr lang="de-DE" sz="1200" b="1" dirty="0">
                <a:solidFill>
                  <a:srgbClr val="002060"/>
                </a:solidFill>
                <a:latin typeface="Arial" panose="020B0604020202020204" pitchFamily="34" charset="0"/>
                <a:cs typeface="Arial" panose="020B0604020202020204" pitchFamily="34" charset="0"/>
              </a:rPr>
              <a:t>*plus special offers</a:t>
            </a:r>
          </a:p>
        </p:txBody>
      </p:sp>
    </p:spTree>
    <p:custDataLst>
      <p:tags r:id="rId1"/>
    </p:custDataLst>
    <p:extLst>
      <p:ext uri="{BB962C8B-B14F-4D97-AF65-F5344CB8AC3E}">
        <p14:creationId xmlns:p14="http://schemas.microsoft.com/office/powerpoint/2010/main" val="2558796204"/>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xmlns:a16="http://schemas.microsoft.com/office/drawing/2014/main" xmlns:a14="http://schemas.microsoft.com/office/drawing/2010/main">
      <p:transition spd="slow" advTm="277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B746A5-8F6E-E776-DEB5-AAB0D56C72A3}"/>
              </a:ext>
            </a:extLst>
          </p:cNvPr>
          <p:cNvSpPr txBox="1"/>
          <p:nvPr/>
        </p:nvSpPr>
        <p:spPr>
          <a:xfrm>
            <a:off x="3398514" y="515216"/>
            <a:ext cx="5394972" cy="1225464"/>
          </a:xfrm>
          <a:prstGeom prst="rect">
            <a:avLst/>
          </a:prstGeom>
          <a:noFill/>
        </p:spPr>
        <p:txBody>
          <a:bodyPr wrap="square">
            <a:spAutoFit/>
          </a:bodyPr>
          <a:lstStyle/>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DeFi-Hybrid Contract</a:t>
            </a:r>
          </a:p>
          <a:p>
            <a:pPr algn="ctr">
              <a:lnSpc>
                <a:spcPct val="107000"/>
              </a:lnSpc>
              <a:spcAft>
                <a:spcPts val="800"/>
              </a:spcAft>
            </a:pPr>
            <a:r>
              <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3-Year Du</a:t>
            </a: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ration</a:t>
            </a:r>
            <a:endPar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Mehr Transparenz bei Studien, Planungen und Gutachten - Forum Winterthur">
            <a:extLst>
              <a:ext uri="{FF2B5EF4-FFF2-40B4-BE49-F238E27FC236}">
                <a16:creationId xmlns:a16="http://schemas.microsoft.com/office/drawing/2014/main" id="{1D20CE34-4FE6-0827-8D78-E882B1C87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42" y="433881"/>
            <a:ext cx="2390201" cy="1592182"/>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F6DE05D0-6D1E-43EE-D897-BA6359849E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7" name="Textfeld 6">
            <a:extLst>
              <a:ext uri="{FF2B5EF4-FFF2-40B4-BE49-F238E27FC236}">
                <a16:creationId xmlns:a16="http://schemas.microsoft.com/office/drawing/2014/main" id="{72D95A73-92EE-AE57-B986-26BDF7D6C221}"/>
              </a:ext>
            </a:extLst>
          </p:cNvPr>
          <p:cNvSpPr txBox="1"/>
          <p:nvPr/>
        </p:nvSpPr>
        <p:spPr>
          <a:xfrm>
            <a:off x="11131770" y="6488843"/>
            <a:ext cx="1036181" cy="276999"/>
          </a:xfrm>
          <a:prstGeom prst="rect">
            <a:avLst/>
          </a:prstGeom>
          <a:noFill/>
        </p:spPr>
        <p:txBody>
          <a:bodyPr wrap="none" rtlCol="0">
            <a:spAutoFit/>
          </a:bodyPr>
          <a:lstStyle/>
          <a:p>
            <a:r>
              <a:rPr lang="de-DE" sz="1200" b="1" dirty="0"/>
              <a:t>Status: 09/23</a:t>
            </a:r>
          </a:p>
        </p:txBody>
      </p:sp>
      <p:pic>
        <p:nvPicPr>
          <p:cNvPr id="6" name="Grafik 5">
            <a:extLst>
              <a:ext uri="{FF2B5EF4-FFF2-40B4-BE49-F238E27FC236}">
                <a16:creationId xmlns:a16="http://schemas.microsoft.com/office/drawing/2014/main" id="{997CABD4-2CC1-F295-9ECB-1C9680E06F1C}"/>
              </a:ext>
            </a:extLst>
          </p:cNvPr>
          <p:cNvPicPr>
            <a:picLocks noChangeAspect="1"/>
          </p:cNvPicPr>
          <p:nvPr/>
        </p:nvPicPr>
        <p:blipFill>
          <a:blip r:embed="rId5"/>
          <a:stretch>
            <a:fillRect/>
          </a:stretch>
        </p:blipFill>
        <p:spPr>
          <a:xfrm>
            <a:off x="541842" y="2433070"/>
            <a:ext cx="10835606" cy="3991049"/>
          </a:xfrm>
          <a:prstGeom prst="rect">
            <a:avLst/>
          </a:prstGeom>
        </p:spPr>
      </p:pic>
    </p:spTree>
    <p:custDataLst>
      <p:tags r:id="rId1"/>
    </p:custDataLst>
    <p:extLst>
      <p:ext uri="{BB962C8B-B14F-4D97-AF65-F5344CB8AC3E}">
        <p14:creationId xmlns:p14="http://schemas.microsoft.com/office/powerpoint/2010/main" val="421109817"/>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p:transition spd="slow" advTm="2770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hr Transparenz bei Studien, Planungen und Gutachten - Forum Winterthur">
            <a:extLst>
              <a:ext uri="{FF2B5EF4-FFF2-40B4-BE49-F238E27FC236}">
                <a16:creationId xmlns:a16="http://schemas.microsoft.com/office/drawing/2014/main" id="{1D20CE34-4FE6-0827-8D78-E882B1C87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42" y="433881"/>
            <a:ext cx="2390201" cy="1592182"/>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F6DE05D0-6D1E-43EE-D897-BA6359849E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7" name="Textfeld 6">
            <a:extLst>
              <a:ext uri="{FF2B5EF4-FFF2-40B4-BE49-F238E27FC236}">
                <a16:creationId xmlns:a16="http://schemas.microsoft.com/office/drawing/2014/main" id="{72D95A73-92EE-AE57-B986-26BDF7D6C221}"/>
              </a:ext>
            </a:extLst>
          </p:cNvPr>
          <p:cNvSpPr txBox="1"/>
          <p:nvPr/>
        </p:nvSpPr>
        <p:spPr>
          <a:xfrm>
            <a:off x="11131770" y="6488843"/>
            <a:ext cx="1036181" cy="276999"/>
          </a:xfrm>
          <a:prstGeom prst="rect">
            <a:avLst/>
          </a:prstGeom>
          <a:noFill/>
        </p:spPr>
        <p:txBody>
          <a:bodyPr wrap="none" rtlCol="0">
            <a:spAutoFit/>
          </a:bodyPr>
          <a:lstStyle/>
          <a:p>
            <a:r>
              <a:rPr lang="de-DE" sz="1200" b="1" dirty="0"/>
              <a:t>Status: 09/23</a:t>
            </a:r>
          </a:p>
        </p:txBody>
      </p:sp>
      <p:pic>
        <p:nvPicPr>
          <p:cNvPr id="6" name="Grafik 5">
            <a:extLst>
              <a:ext uri="{FF2B5EF4-FFF2-40B4-BE49-F238E27FC236}">
                <a16:creationId xmlns:a16="http://schemas.microsoft.com/office/drawing/2014/main" id="{DFA77FDF-CFE3-297B-AED6-428CE42FB48C}"/>
              </a:ext>
            </a:extLst>
          </p:cNvPr>
          <p:cNvPicPr>
            <a:picLocks noChangeAspect="1"/>
          </p:cNvPicPr>
          <p:nvPr/>
        </p:nvPicPr>
        <p:blipFill>
          <a:blip r:embed="rId5"/>
          <a:stretch>
            <a:fillRect/>
          </a:stretch>
        </p:blipFill>
        <p:spPr>
          <a:xfrm>
            <a:off x="541842" y="2486017"/>
            <a:ext cx="11197730" cy="3938101"/>
          </a:xfrm>
          <a:prstGeom prst="rect">
            <a:avLst/>
          </a:prstGeom>
        </p:spPr>
      </p:pic>
      <p:sp>
        <p:nvSpPr>
          <p:cNvPr id="4" name="Textfeld 3">
            <a:extLst>
              <a:ext uri="{FF2B5EF4-FFF2-40B4-BE49-F238E27FC236}">
                <a16:creationId xmlns:a16="http://schemas.microsoft.com/office/drawing/2014/main" id="{8E7F76F0-4178-8F87-E6E6-BB88351CE10B}"/>
              </a:ext>
            </a:extLst>
          </p:cNvPr>
          <p:cNvSpPr txBox="1"/>
          <p:nvPr/>
        </p:nvSpPr>
        <p:spPr>
          <a:xfrm>
            <a:off x="3398514" y="515216"/>
            <a:ext cx="5394972" cy="1225464"/>
          </a:xfrm>
          <a:prstGeom prst="rect">
            <a:avLst/>
          </a:prstGeom>
          <a:noFill/>
        </p:spPr>
        <p:txBody>
          <a:bodyPr wrap="square">
            <a:spAutoFit/>
          </a:bodyPr>
          <a:lstStyle/>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DeFi-Hybrid Contract</a:t>
            </a:r>
          </a:p>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5-Year Duration</a:t>
            </a:r>
            <a:endPar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5089656"/>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p:transition spd="slow" advTm="277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hr Transparenz bei Studien, Planungen und Gutachten - Forum Winterthur">
            <a:extLst>
              <a:ext uri="{FF2B5EF4-FFF2-40B4-BE49-F238E27FC236}">
                <a16:creationId xmlns:a16="http://schemas.microsoft.com/office/drawing/2014/main" id="{1D20CE34-4FE6-0827-8D78-E882B1C87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42" y="433881"/>
            <a:ext cx="2390201" cy="1592182"/>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F6DE05D0-6D1E-43EE-D897-BA6359849E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13272" y="92158"/>
            <a:ext cx="1836996" cy="846116"/>
          </a:xfrm>
          <a:prstGeom prst="rect">
            <a:avLst/>
          </a:prstGeom>
        </p:spPr>
      </p:pic>
      <p:sp>
        <p:nvSpPr>
          <p:cNvPr id="7" name="Textfeld 6">
            <a:extLst>
              <a:ext uri="{FF2B5EF4-FFF2-40B4-BE49-F238E27FC236}">
                <a16:creationId xmlns:a16="http://schemas.microsoft.com/office/drawing/2014/main" id="{72D95A73-92EE-AE57-B986-26BDF7D6C221}"/>
              </a:ext>
            </a:extLst>
          </p:cNvPr>
          <p:cNvSpPr txBox="1"/>
          <p:nvPr/>
        </p:nvSpPr>
        <p:spPr>
          <a:xfrm>
            <a:off x="11131770" y="6488843"/>
            <a:ext cx="1036181" cy="276999"/>
          </a:xfrm>
          <a:prstGeom prst="rect">
            <a:avLst/>
          </a:prstGeom>
          <a:noFill/>
        </p:spPr>
        <p:txBody>
          <a:bodyPr wrap="none" rtlCol="0">
            <a:spAutoFit/>
          </a:bodyPr>
          <a:lstStyle/>
          <a:p>
            <a:r>
              <a:rPr lang="de-DE" sz="1200" b="1" dirty="0"/>
              <a:t>Status: 09/23</a:t>
            </a:r>
          </a:p>
        </p:txBody>
      </p:sp>
      <p:pic>
        <p:nvPicPr>
          <p:cNvPr id="11" name="Grafik 10">
            <a:extLst>
              <a:ext uri="{FF2B5EF4-FFF2-40B4-BE49-F238E27FC236}">
                <a16:creationId xmlns:a16="http://schemas.microsoft.com/office/drawing/2014/main" id="{C62262F5-C655-318C-7CF7-11024D84BAE4}"/>
              </a:ext>
            </a:extLst>
          </p:cNvPr>
          <p:cNvPicPr>
            <a:picLocks noChangeAspect="1"/>
          </p:cNvPicPr>
          <p:nvPr/>
        </p:nvPicPr>
        <p:blipFill>
          <a:blip r:embed="rId5"/>
          <a:stretch>
            <a:fillRect/>
          </a:stretch>
        </p:blipFill>
        <p:spPr>
          <a:xfrm>
            <a:off x="541842" y="2453994"/>
            <a:ext cx="11008517" cy="3852004"/>
          </a:xfrm>
          <a:prstGeom prst="rect">
            <a:avLst/>
          </a:prstGeom>
        </p:spPr>
      </p:pic>
      <p:sp>
        <p:nvSpPr>
          <p:cNvPr id="4" name="Textfeld 3">
            <a:extLst>
              <a:ext uri="{FF2B5EF4-FFF2-40B4-BE49-F238E27FC236}">
                <a16:creationId xmlns:a16="http://schemas.microsoft.com/office/drawing/2014/main" id="{368D3F5B-B9E1-737D-31C2-70AE5B3095C0}"/>
              </a:ext>
            </a:extLst>
          </p:cNvPr>
          <p:cNvSpPr txBox="1"/>
          <p:nvPr/>
        </p:nvSpPr>
        <p:spPr>
          <a:xfrm>
            <a:off x="3398514" y="515216"/>
            <a:ext cx="5394972" cy="1225464"/>
          </a:xfrm>
          <a:prstGeom prst="rect">
            <a:avLst/>
          </a:prstGeom>
          <a:noFill/>
        </p:spPr>
        <p:txBody>
          <a:bodyPr wrap="square">
            <a:spAutoFit/>
          </a:bodyPr>
          <a:lstStyle/>
          <a:p>
            <a:pPr algn="ctr">
              <a:lnSpc>
                <a:spcPct val="107000"/>
              </a:lnSpc>
              <a:spcAft>
                <a:spcPts val="800"/>
              </a:spcAft>
            </a:pP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de-DE" sz="32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DeFi</a:t>
            </a:r>
            <a:r>
              <a:rPr lang="de-DE"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-Hybrid Contract</a:t>
            </a:r>
          </a:p>
          <a:p>
            <a:pPr algn="ctr">
              <a:lnSpc>
                <a:spcPct val="107000"/>
              </a:lnSpc>
              <a:spcAft>
                <a:spcPts val="800"/>
              </a:spcAft>
            </a:pPr>
            <a:r>
              <a:rPr lang="de-DE"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7-Year Duration</a:t>
            </a:r>
          </a:p>
        </p:txBody>
      </p:sp>
    </p:spTree>
    <p:custDataLst>
      <p:tags r:id="rId1"/>
    </p:custDataLst>
    <p:extLst>
      <p:ext uri="{BB962C8B-B14F-4D97-AF65-F5344CB8AC3E}">
        <p14:creationId xmlns:p14="http://schemas.microsoft.com/office/powerpoint/2010/main" val="1162319617"/>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p:transition spd="slow" advTm="2770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10.xml><?xml version="1.0" encoding="utf-8"?>
<p:tagLst xmlns:a="http://schemas.openxmlformats.org/drawingml/2006/main" xmlns:r="http://schemas.openxmlformats.org/officeDocument/2006/relationships" xmlns:p="http://schemas.openxmlformats.org/presentationml/2006/main">
  <p:tag name="TIMING" val="|2.3"/>
</p:tagLst>
</file>

<file path=ppt/tags/tag11.xml><?xml version="1.0" encoding="utf-8"?>
<p:tagLst xmlns:a="http://schemas.openxmlformats.org/drawingml/2006/main" xmlns:r="http://schemas.openxmlformats.org/officeDocument/2006/relationships" xmlns:p="http://schemas.openxmlformats.org/presentationml/2006/main">
  <p:tag name="TIMING" val="|2.3"/>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2.3"/>
</p:tagLst>
</file>

<file path=ppt/tags/tag14.xml><?xml version="1.0" encoding="utf-8"?>
<p:tagLst xmlns:a="http://schemas.openxmlformats.org/drawingml/2006/main" xmlns:r="http://schemas.openxmlformats.org/officeDocument/2006/relationships" xmlns:p="http://schemas.openxmlformats.org/presentationml/2006/main">
  <p:tag name="TIMING" val="|2.3"/>
</p:tagLst>
</file>

<file path=ppt/tags/tag15.xml><?xml version="1.0" encoding="utf-8"?>
<p:tagLst xmlns:a="http://schemas.openxmlformats.org/drawingml/2006/main" xmlns:r="http://schemas.openxmlformats.org/officeDocument/2006/relationships" xmlns:p="http://schemas.openxmlformats.org/presentationml/2006/main">
  <p:tag name="TIMING" val="|2.3"/>
</p:tagLst>
</file>

<file path=ppt/tags/tag16.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ags/tag6.xml><?xml version="1.0" encoding="utf-8"?>
<p:tagLst xmlns:a="http://schemas.openxmlformats.org/drawingml/2006/main" xmlns:r="http://schemas.openxmlformats.org/officeDocument/2006/relationships" xmlns:p="http://schemas.openxmlformats.org/presentationml/2006/main">
  <p:tag name="TIMING" val="|2.3"/>
</p:tagLst>
</file>

<file path=ppt/tags/tag7.xml><?xml version="1.0" encoding="utf-8"?>
<p:tagLst xmlns:a="http://schemas.openxmlformats.org/drawingml/2006/main" xmlns:r="http://schemas.openxmlformats.org/officeDocument/2006/relationships" xmlns:p="http://schemas.openxmlformats.org/presentationml/2006/main">
  <p:tag name="TIMING" val="|2.3"/>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ags/tag9.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1900</Words>
  <Application>Microsoft Macintosh PowerPoint</Application>
  <PresentationFormat>Widescreen</PresentationFormat>
  <Paragraphs>349</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vt:lpstr>
      <vt:lpstr>Calibri</vt:lpstr>
      <vt:lpstr>Calibri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 emmrich</dc:creator>
  <cp:keywords>, docId:AEB8D71CD5443BEBA295701F4CDCF9DA</cp:keywords>
  <cp:lastModifiedBy>Sara Santini</cp:lastModifiedBy>
  <cp:revision>256</cp:revision>
  <dcterms:created xsi:type="dcterms:W3CDTF">2022-04-08T15:04:03Z</dcterms:created>
  <dcterms:modified xsi:type="dcterms:W3CDTF">2023-09-14T10:31:14Z</dcterms:modified>
</cp:coreProperties>
</file>